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8" r:id="rId4"/>
    <p:sldId id="257" r:id="rId5"/>
    <p:sldId id="258" r:id="rId6"/>
    <p:sldId id="259" r:id="rId7"/>
    <p:sldId id="260" r:id="rId8"/>
    <p:sldId id="261" r:id="rId9"/>
    <p:sldId id="262" r:id="rId10"/>
    <p:sldId id="263" r:id="rId11"/>
    <p:sldId id="273" r:id="rId12"/>
    <p:sldId id="275" r:id="rId13"/>
    <p:sldId id="276" r:id="rId14"/>
    <p:sldId id="274" r:id="rId15"/>
    <p:sldId id="264" r:id="rId16"/>
    <p:sldId id="265" r:id="rId17"/>
    <p:sldId id="266" r:id="rId18"/>
    <p:sldId id="267" r:id="rId19"/>
    <p:sldId id="268" r:id="rId20"/>
    <p:sldId id="269" r:id="rId21"/>
  </p:sldIdLst>
  <p:sldSz cx="11341100" cy="7921625"/>
  <p:notesSz cx="6858000" cy="9144000"/>
  <p:defaultTextStyle>
    <a:defPPr>
      <a:defRPr lang="en-US"/>
    </a:defPPr>
    <a:lvl1pPr marL="0" algn="l" defTabSz="1100663" rtl="0" eaLnBrk="1" latinLnBrk="0" hangingPunct="1">
      <a:defRPr sz="2200" kern="1200">
        <a:solidFill>
          <a:schemeClr val="tx1"/>
        </a:solidFill>
        <a:latin typeface="+mn-lt"/>
        <a:ea typeface="+mn-ea"/>
        <a:cs typeface="+mn-cs"/>
      </a:defRPr>
    </a:lvl1pPr>
    <a:lvl2pPr marL="550332" algn="l" defTabSz="1100663" rtl="0" eaLnBrk="1" latinLnBrk="0" hangingPunct="1">
      <a:defRPr sz="2200" kern="1200">
        <a:solidFill>
          <a:schemeClr val="tx1"/>
        </a:solidFill>
        <a:latin typeface="+mn-lt"/>
        <a:ea typeface="+mn-ea"/>
        <a:cs typeface="+mn-cs"/>
      </a:defRPr>
    </a:lvl2pPr>
    <a:lvl3pPr marL="1100663" algn="l" defTabSz="1100663" rtl="0" eaLnBrk="1" latinLnBrk="0" hangingPunct="1">
      <a:defRPr sz="2200" kern="1200">
        <a:solidFill>
          <a:schemeClr val="tx1"/>
        </a:solidFill>
        <a:latin typeface="+mn-lt"/>
        <a:ea typeface="+mn-ea"/>
        <a:cs typeface="+mn-cs"/>
      </a:defRPr>
    </a:lvl3pPr>
    <a:lvl4pPr marL="1650995" algn="l" defTabSz="1100663" rtl="0" eaLnBrk="1" latinLnBrk="0" hangingPunct="1">
      <a:defRPr sz="2200" kern="1200">
        <a:solidFill>
          <a:schemeClr val="tx1"/>
        </a:solidFill>
        <a:latin typeface="+mn-lt"/>
        <a:ea typeface="+mn-ea"/>
        <a:cs typeface="+mn-cs"/>
      </a:defRPr>
    </a:lvl4pPr>
    <a:lvl5pPr marL="2201327" algn="l" defTabSz="1100663" rtl="0" eaLnBrk="1" latinLnBrk="0" hangingPunct="1">
      <a:defRPr sz="2200" kern="1200">
        <a:solidFill>
          <a:schemeClr val="tx1"/>
        </a:solidFill>
        <a:latin typeface="+mn-lt"/>
        <a:ea typeface="+mn-ea"/>
        <a:cs typeface="+mn-cs"/>
      </a:defRPr>
    </a:lvl5pPr>
    <a:lvl6pPr marL="2751658" algn="l" defTabSz="1100663" rtl="0" eaLnBrk="1" latinLnBrk="0" hangingPunct="1">
      <a:defRPr sz="2200" kern="1200">
        <a:solidFill>
          <a:schemeClr val="tx1"/>
        </a:solidFill>
        <a:latin typeface="+mn-lt"/>
        <a:ea typeface="+mn-ea"/>
        <a:cs typeface="+mn-cs"/>
      </a:defRPr>
    </a:lvl6pPr>
    <a:lvl7pPr marL="3301990" algn="l" defTabSz="1100663" rtl="0" eaLnBrk="1" latinLnBrk="0" hangingPunct="1">
      <a:defRPr sz="2200" kern="1200">
        <a:solidFill>
          <a:schemeClr val="tx1"/>
        </a:solidFill>
        <a:latin typeface="+mn-lt"/>
        <a:ea typeface="+mn-ea"/>
        <a:cs typeface="+mn-cs"/>
      </a:defRPr>
    </a:lvl7pPr>
    <a:lvl8pPr marL="3852321" algn="l" defTabSz="1100663" rtl="0" eaLnBrk="1" latinLnBrk="0" hangingPunct="1">
      <a:defRPr sz="2200" kern="1200">
        <a:solidFill>
          <a:schemeClr val="tx1"/>
        </a:solidFill>
        <a:latin typeface="+mn-lt"/>
        <a:ea typeface="+mn-ea"/>
        <a:cs typeface="+mn-cs"/>
      </a:defRPr>
    </a:lvl8pPr>
    <a:lvl9pPr marL="4402653" algn="l" defTabSz="1100663" rtl="0" eaLnBrk="1" latinLnBrk="0" hangingPunct="1">
      <a:defRPr sz="2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205" y="-77"/>
      </p:cViewPr>
      <p:guideLst>
        <p:guide orient="horz" pos="2495"/>
        <p:guide pos="357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0583" y="2460839"/>
            <a:ext cx="9639935" cy="169801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01165" y="4488921"/>
            <a:ext cx="7938770" cy="2024415"/>
          </a:xfrm>
        </p:spPr>
        <p:txBody>
          <a:bodyPr/>
          <a:lstStyle>
            <a:lvl1pPr marL="0" indent="0" algn="ctr">
              <a:buNone/>
              <a:defRPr>
                <a:solidFill>
                  <a:schemeClr val="tx1">
                    <a:tint val="75000"/>
                  </a:schemeClr>
                </a:solidFill>
              </a:defRPr>
            </a:lvl1pPr>
            <a:lvl2pPr marL="550332" indent="0" algn="ctr">
              <a:buNone/>
              <a:defRPr>
                <a:solidFill>
                  <a:schemeClr val="tx1">
                    <a:tint val="75000"/>
                  </a:schemeClr>
                </a:solidFill>
              </a:defRPr>
            </a:lvl2pPr>
            <a:lvl3pPr marL="1100663" indent="0" algn="ctr">
              <a:buNone/>
              <a:defRPr>
                <a:solidFill>
                  <a:schemeClr val="tx1">
                    <a:tint val="75000"/>
                  </a:schemeClr>
                </a:solidFill>
              </a:defRPr>
            </a:lvl3pPr>
            <a:lvl4pPr marL="1650995" indent="0" algn="ctr">
              <a:buNone/>
              <a:defRPr>
                <a:solidFill>
                  <a:schemeClr val="tx1">
                    <a:tint val="75000"/>
                  </a:schemeClr>
                </a:solidFill>
              </a:defRPr>
            </a:lvl4pPr>
            <a:lvl5pPr marL="2201327" indent="0" algn="ctr">
              <a:buNone/>
              <a:defRPr>
                <a:solidFill>
                  <a:schemeClr val="tx1">
                    <a:tint val="75000"/>
                  </a:schemeClr>
                </a:solidFill>
              </a:defRPr>
            </a:lvl5pPr>
            <a:lvl6pPr marL="2751658" indent="0" algn="ctr">
              <a:buNone/>
              <a:defRPr>
                <a:solidFill>
                  <a:schemeClr val="tx1">
                    <a:tint val="75000"/>
                  </a:schemeClr>
                </a:solidFill>
              </a:defRPr>
            </a:lvl6pPr>
            <a:lvl7pPr marL="3301990" indent="0" algn="ctr">
              <a:buNone/>
              <a:defRPr>
                <a:solidFill>
                  <a:schemeClr val="tx1">
                    <a:tint val="75000"/>
                  </a:schemeClr>
                </a:solidFill>
              </a:defRPr>
            </a:lvl7pPr>
            <a:lvl8pPr marL="3852321" indent="0" algn="ctr">
              <a:buNone/>
              <a:defRPr>
                <a:solidFill>
                  <a:schemeClr val="tx1">
                    <a:tint val="75000"/>
                  </a:schemeClr>
                </a:solidFill>
              </a:defRPr>
            </a:lvl8pPr>
            <a:lvl9pPr marL="440265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22297" y="317233"/>
            <a:ext cx="2551748" cy="675905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7055" y="317233"/>
            <a:ext cx="7466224" cy="675905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95869" y="5090378"/>
            <a:ext cx="9639935" cy="1573323"/>
          </a:xfrm>
        </p:spPr>
        <p:txBody>
          <a:bodyPr anchor="t"/>
          <a:lstStyle>
            <a:lvl1pPr algn="l">
              <a:defRPr sz="4800" b="1" cap="all"/>
            </a:lvl1pPr>
          </a:lstStyle>
          <a:p>
            <a:r>
              <a:rPr lang="en-US" smtClean="0"/>
              <a:t>Click to edit Master title style</a:t>
            </a:r>
            <a:endParaRPr lang="en-US"/>
          </a:p>
        </p:txBody>
      </p:sp>
      <p:sp>
        <p:nvSpPr>
          <p:cNvPr id="3" name="Text Placeholder 2"/>
          <p:cNvSpPr>
            <a:spLocks noGrp="1"/>
          </p:cNvSpPr>
          <p:nvPr>
            <p:ph type="body" idx="1"/>
          </p:nvPr>
        </p:nvSpPr>
        <p:spPr>
          <a:xfrm>
            <a:off x="895869" y="3357523"/>
            <a:ext cx="9639935" cy="1732855"/>
          </a:xfrm>
        </p:spPr>
        <p:txBody>
          <a:bodyPr anchor="b"/>
          <a:lstStyle>
            <a:lvl1pPr marL="0" indent="0">
              <a:buNone/>
              <a:defRPr sz="2400">
                <a:solidFill>
                  <a:schemeClr val="tx1">
                    <a:tint val="75000"/>
                  </a:schemeClr>
                </a:solidFill>
              </a:defRPr>
            </a:lvl1pPr>
            <a:lvl2pPr marL="550332" indent="0">
              <a:buNone/>
              <a:defRPr sz="2200">
                <a:solidFill>
                  <a:schemeClr val="tx1">
                    <a:tint val="75000"/>
                  </a:schemeClr>
                </a:solidFill>
              </a:defRPr>
            </a:lvl2pPr>
            <a:lvl3pPr marL="1100663" indent="0">
              <a:buNone/>
              <a:defRPr sz="1900">
                <a:solidFill>
                  <a:schemeClr val="tx1">
                    <a:tint val="75000"/>
                  </a:schemeClr>
                </a:solidFill>
              </a:defRPr>
            </a:lvl3pPr>
            <a:lvl4pPr marL="1650995" indent="0">
              <a:buNone/>
              <a:defRPr sz="1700">
                <a:solidFill>
                  <a:schemeClr val="tx1">
                    <a:tint val="75000"/>
                  </a:schemeClr>
                </a:solidFill>
              </a:defRPr>
            </a:lvl4pPr>
            <a:lvl5pPr marL="2201327" indent="0">
              <a:buNone/>
              <a:defRPr sz="1700">
                <a:solidFill>
                  <a:schemeClr val="tx1">
                    <a:tint val="75000"/>
                  </a:schemeClr>
                </a:solidFill>
              </a:defRPr>
            </a:lvl5pPr>
            <a:lvl6pPr marL="2751658" indent="0">
              <a:buNone/>
              <a:defRPr sz="1700">
                <a:solidFill>
                  <a:schemeClr val="tx1">
                    <a:tint val="75000"/>
                  </a:schemeClr>
                </a:solidFill>
              </a:defRPr>
            </a:lvl6pPr>
            <a:lvl7pPr marL="3301990" indent="0">
              <a:buNone/>
              <a:defRPr sz="1700">
                <a:solidFill>
                  <a:schemeClr val="tx1">
                    <a:tint val="75000"/>
                  </a:schemeClr>
                </a:solidFill>
              </a:defRPr>
            </a:lvl7pPr>
            <a:lvl8pPr marL="3852321" indent="0">
              <a:buNone/>
              <a:defRPr sz="1700">
                <a:solidFill>
                  <a:schemeClr val="tx1">
                    <a:tint val="75000"/>
                  </a:schemeClr>
                </a:solidFill>
              </a:defRPr>
            </a:lvl8pPr>
            <a:lvl9pPr marL="4402653" indent="0">
              <a:buNone/>
              <a:defRPr sz="1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7055" y="1848380"/>
            <a:ext cx="5008986" cy="5227906"/>
          </a:xfrm>
        </p:spPr>
        <p:txBody>
          <a:bodyPr/>
          <a:lstStyle>
            <a:lvl1pPr>
              <a:defRPr sz="3400"/>
            </a:lvl1pPr>
            <a:lvl2pPr>
              <a:defRPr sz="29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65059" y="1848380"/>
            <a:ext cx="5008986" cy="5227906"/>
          </a:xfrm>
        </p:spPr>
        <p:txBody>
          <a:bodyPr/>
          <a:lstStyle>
            <a:lvl1pPr>
              <a:defRPr sz="3400"/>
            </a:lvl1pPr>
            <a:lvl2pPr>
              <a:defRPr sz="29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67055" y="1773198"/>
            <a:ext cx="5010955" cy="738984"/>
          </a:xfrm>
        </p:spPr>
        <p:txBody>
          <a:bodyPr anchor="b"/>
          <a:lstStyle>
            <a:lvl1pPr marL="0" indent="0">
              <a:buNone/>
              <a:defRPr sz="2900" b="1"/>
            </a:lvl1pPr>
            <a:lvl2pPr marL="550332" indent="0">
              <a:buNone/>
              <a:defRPr sz="2400" b="1"/>
            </a:lvl2pPr>
            <a:lvl3pPr marL="1100663" indent="0">
              <a:buNone/>
              <a:defRPr sz="2200" b="1"/>
            </a:lvl3pPr>
            <a:lvl4pPr marL="1650995" indent="0">
              <a:buNone/>
              <a:defRPr sz="1900" b="1"/>
            </a:lvl4pPr>
            <a:lvl5pPr marL="2201327" indent="0">
              <a:buNone/>
              <a:defRPr sz="1900" b="1"/>
            </a:lvl5pPr>
            <a:lvl6pPr marL="2751658" indent="0">
              <a:buNone/>
              <a:defRPr sz="1900" b="1"/>
            </a:lvl6pPr>
            <a:lvl7pPr marL="3301990" indent="0">
              <a:buNone/>
              <a:defRPr sz="1900" b="1"/>
            </a:lvl7pPr>
            <a:lvl8pPr marL="3852321" indent="0">
              <a:buNone/>
              <a:defRPr sz="1900" b="1"/>
            </a:lvl8pPr>
            <a:lvl9pPr marL="4402653" indent="0">
              <a:buNone/>
              <a:defRPr sz="1900" b="1"/>
            </a:lvl9pPr>
          </a:lstStyle>
          <a:p>
            <a:pPr lvl="0"/>
            <a:r>
              <a:rPr lang="en-US" smtClean="0"/>
              <a:t>Click to edit Master text styles</a:t>
            </a:r>
          </a:p>
        </p:txBody>
      </p:sp>
      <p:sp>
        <p:nvSpPr>
          <p:cNvPr id="4" name="Content Placeholder 3"/>
          <p:cNvSpPr>
            <a:spLocks noGrp="1"/>
          </p:cNvSpPr>
          <p:nvPr>
            <p:ph sz="half" idx="2"/>
          </p:nvPr>
        </p:nvSpPr>
        <p:spPr>
          <a:xfrm>
            <a:off x="567055" y="2512182"/>
            <a:ext cx="5010955" cy="4564104"/>
          </a:xfrm>
        </p:spPr>
        <p:txBody>
          <a:bodyPr/>
          <a:lstStyle>
            <a:lvl1pPr>
              <a:defRPr sz="2900"/>
            </a:lvl1pPr>
            <a:lvl2pPr>
              <a:defRPr sz="24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761122" y="1773198"/>
            <a:ext cx="5012924" cy="738984"/>
          </a:xfrm>
        </p:spPr>
        <p:txBody>
          <a:bodyPr anchor="b"/>
          <a:lstStyle>
            <a:lvl1pPr marL="0" indent="0">
              <a:buNone/>
              <a:defRPr sz="2900" b="1"/>
            </a:lvl1pPr>
            <a:lvl2pPr marL="550332" indent="0">
              <a:buNone/>
              <a:defRPr sz="2400" b="1"/>
            </a:lvl2pPr>
            <a:lvl3pPr marL="1100663" indent="0">
              <a:buNone/>
              <a:defRPr sz="2200" b="1"/>
            </a:lvl3pPr>
            <a:lvl4pPr marL="1650995" indent="0">
              <a:buNone/>
              <a:defRPr sz="1900" b="1"/>
            </a:lvl4pPr>
            <a:lvl5pPr marL="2201327" indent="0">
              <a:buNone/>
              <a:defRPr sz="1900" b="1"/>
            </a:lvl5pPr>
            <a:lvl6pPr marL="2751658" indent="0">
              <a:buNone/>
              <a:defRPr sz="1900" b="1"/>
            </a:lvl6pPr>
            <a:lvl7pPr marL="3301990" indent="0">
              <a:buNone/>
              <a:defRPr sz="1900" b="1"/>
            </a:lvl7pPr>
            <a:lvl8pPr marL="3852321" indent="0">
              <a:buNone/>
              <a:defRPr sz="1900" b="1"/>
            </a:lvl8pPr>
            <a:lvl9pPr marL="4402653" indent="0">
              <a:buNone/>
              <a:defRPr sz="1900" b="1"/>
            </a:lvl9pPr>
          </a:lstStyle>
          <a:p>
            <a:pPr lvl="0"/>
            <a:r>
              <a:rPr lang="en-US" smtClean="0"/>
              <a:t>Click to edit Master text styles</a:t>
            </a:r>
          </a:p>
        </p:txBody>
      </p:sp>
      <p:sp>
        <p:nvSpPr>
          <p:cNvPr id="6" name="Content Placeholder 5"/>
          <p:cNvSpPr>
            <a:spLocks noGrp="1"/>
          </p:cNvSpPr>
          <p:nvPr>
            <p:ph sz="quarter" idx="4"/>
          </p:nvPr>
        </p:nvSpPr>
        <p:spPr>
          <a:xfrm>
            <a:off x="5761122" y="2512182"/>
            <a:ext cx="5012924" cy="4564104"/>
          </a:xfrm>
        </p:spPr>
        <p:txBody>
          <a:bodyPr/>
          <a:lstStyle>
            <a:lvl1pPr>
              <a:defRPr sz="2900"/>
            </a:lvl1pPr>
            <a:lvl2pPr>
              <a:defRPr sz="24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7056" y="315398"/>
            <a:ext cx="3731144" cy="1342275"/>
          </a:xfrm>
        </p:spPr>
        <p:txBody>
          <a:bodyPr anchor="b"/>
          <a:lstStyle>
            <a:lvl1pPr algn="l">
              <a:defRPr sz="2400" b="1"/>
            </a:lvl1pPr>
          </a:lstStyle>
          <a:p>
            <a:r>
              <a:rPr lang="en-US" smtClean="0"/>
              <a:t>Click to edit Master title style</a:t>
            </a:r>
            <a:endParaRPr lang="en-US"/>
          </a:p>
        </p:txBody>
      </p:sp>
      <p:sp>
        <p:nvSpPr>
          <p:cNvPr id="3" name="Content Placeholder 2"/>
          <p:cNvSpPr>
            <a:spLocks noGrp="1"/>
          </p:cNvSpPr>
          <p:nvPr>
            <p:ph idx="1"/>
          </p:nvPr>
        </p:nvSpPr>
        <p:spPr>
          <a:xfrm>
            <a:off x="4434055" y="315399"/>
            <a:ext cx="6339990" cy="6760887"/>
          </a:xfrm>
        </p:spPr>
        <p:txBody>
          <a:bodyPr/>
          <a:lstStyle>
            <a:lvl1pPr>
              <a:defRPr sz="3900"/>
            </a:lvl1pPr>
            <a:lvl2pPr>
              <a:defRPr sz="3400"/>
            </a:lvl2pPr>
            <a:lvl3pPr>
              <a:defRPr sz="29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67056" y="1657674"/>
            <a:ext cx="3731144" cy="5418612"/>
          </a:xfrm>
        </p:spPr>
        <p:txBody>
          <a:bodyPr/>
          <a:lstStyle>
            <a:lvl1pPr marL="0" indent="0">
              <a:buNone/>
              <a:defRPr sz="1700"/>
            </a:lvl1pPr>
            <a:lvl2pPr marL="550332" indent="0">
              <a:buNone/>
              <a:defRPr sz="1400"/>
            </a:lvl2pPr>
            <a:lvl3pPr marL="1100663" indent="0">
              <a:buNone/>
              <a:defRPr sz="1200"/>
            </a:lvl3pPr>
            <a:lvl4pPr marL="1650995" indent="0">
              <a:buNone/>
              <a:defRPr sz="1100"/>
            </a:lvl4pPr>
            <a:lvl5pPr marL="2201327" indent="0">
              <a:buNone/>
              <a:defRPr sz="1100"/>
            </a:lvl5pPr>
            <a:lvl6pPr marL="2751658" indent="0">
              <a:buNone/>
              <a:defRPr sz="1100"/>
            </a:lvl6pPr>
            <a:lvl7pPr marL="3301990" indent="0">
              <a:buNone/>
              <a:defRPr sz="1100"/>
            </a:lvl7pPr>
            <a:lvl8pPr marL="3852321" indent="0">
              <a:buNone/>
              <a:defRPr sz="1100"/>
            </a:lvl8pPr>
            <a:lvl9pPr marL="4402653"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22935" y="5545137"/>
            <a:ext cx="6804660" cy="654635"/>
          </a:xfrm>
        </p:spPr>
        <p:txBody>
          <a:bodyPr anchor="b"/>
          <a:lstStyle>
            <a:lvl1pPr algn="l">
              <a:defRPr sz="2400" b="1"/>
            </a:lvl1pPr>
          </a:lstStyle>
          <a:p>
            <a:r>
              <a:rPr lang="en-US" smtClean="0"/>
              <a:t>Click to edit Master title style</a:t>
            </a:r>
            <a:endParaRPr lang="en-US"/>
          </a:p>
        </p:txBody>
      </p:sp>
      <p:sp>
        <p:nvSpPr>
          <p:cNvPr id="3" name="Picture Placeholder 2"/>
          <p:cNvSpPr>
            <a:spLocks noGrp="1"/>
          </p:cNvSpPr>
          <p:nvPr>
            <p:ph type="pic" idx="1"/>
          </p:nvPr>
        </p:nvSpPr>
        <p:spPr>
          <a:xfrm>
            <a:off x="2222935" y="707812"/>
            <a:ext cx="6804660" cy="4752975"/>
          </a:xfrm>
        </p:spPr>
        <p:txBody>
          <a:bodyPr/>
          <a:lstStyle>
            <a:lvl1pPr marL="0" indent="0">
              <a:buNone/>
              <a:defRPr sz="3900"/>
            </a:lvl1pPr>
            <a:lvl2pPr marL="550332" indent="0">
              <a:buNone/>
              <a:defRPr sz="3400"/>
            </a:lvl2pPr>
            <a:lvl3pPr marL="1100663" indent="0">
              <a:buNone/>
              <a:defRPr sz="2900"/>
            </a:lvl3pPr>
            <a:lvl4pPr marL="1650995" indent="0">
              <a:buNone/>
              <a:defRPr sz="2400"/>
            </a:lvl4pPr>
            <a:lvl5pPr marL="2201327" indent="0">
              <a:buNone/>
              <a:defRPr sz="2400"/>
            </a:lvl5pPr>
            <a:lvl6pPr marL="2751658" indent="0">
              <a:buNone/>
              <a:defRPr sz="2400"/>
            </a:lvl6pPr>
            <a:lvl7pPr marL="3301990" indent="0">
              <a:buNone/>
              <a:defRPr sz="2400"/>
            </a:lvl7pPr>
            <a:lvl8pPr marL="3852321" indent="0">
              <a:buNone/>
              <a:defRPr sz="2400"/>
            </a:lvl8pPr>
            <a:lvl9pPr marL="4402653" indent="0">
              <a:buNone/>
              <a:defRPr sz="2400"/>
            </a:lvl9pPr>
          </a:lstStyle>
          <a:p>
            <a:endParaRPr lang="en-US"/>
          </a:p>
        </p:txBody>
      </p:sp>
      <p:sp>
        <p:nvSpPr>
          <p:cNvPr id="4" name="Text Placeholder 3"/>
          <p:cNvSpPr>
            <a:spLocks noGrp="1"/>
          </p:cNvSpPr>
          <p:nvPr>
            <p:ph type="body" sz="half" idx="2"/>
          </p:nvPr>
        </p:nvSpPr>
        <p:spPr>
          <a:xfrm>
            <a:off x="2222935" y="6199772"/>
            <a:ext cx="6804660" cy="929690"/>
          </a:xfrm>
        </p:spPr>
        <p:txBody>
          <a:bodyPr/>
          <a:lstStyle>
            <a:lvl1pPr marL="0" indent="0">
              <a:buNone/>
              <a:defRPr sz="1700"/>
            </a:lvl1pPr>
            <a:lvl2pPr marL="550332" indent="0">
              <a:buNone/>
              <a:defRPr sz="1400"/>
            </a:lvl2pPr>
            <a:lvl3pPr marL="1100663" indent="0">
              <a:buNone/>
              <a:defRPr sz="1200"/>
            </a:lvl3pPr>
            <a:lvl4pPr marL="1650995" indent="0">
              <a:buNone/>
              <a:defRPr sz="1100"/>
            </a:lvl4pPr>
            <a:lvl5pPr marL="2201327" indent="0">
              <a:buNone/>
              <a:defRPr sz="1100"/>
            </a:lvl5pPr>
            <a:lvl6pPr marL="2751658" indent="0">
              <a:buNone/>
              <a:defRPr sz="1100"/>
            </a:lvl6pPr>
            <a:lvl7pPr marL="3301990" indent="0">
              <a:buNone/>
              <a:defRPr sz="1100"/>
            </a:lvl7pPr>
            <a:lvl8pPr marL="3852321" indent="0">
              <a:buNone/>
              <a:defRPr sz="1100"/>
            </a:lvl8pPr>
            <a:lvl9pPr marL="4402653"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7055" y="317232"/>
            <a:ext cx="10206990" cy="1320271"/>
          </a:xfrm>
          <a:prstGeom prst="rect">
            <a:avLst/>
          </a:prstGeom>
        </p:spPr>
        <p:txBody>
          <a:bodyPr vert="horz" lIns="110066" tIns="55033" rIns="110066" bIns="5503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67055" y="1848380"/>
            <a:ext cx="10206990" cy="5227906"/>
          </a:xfrm>
          <a:prstGeom prst="rect">
            <a:avLst/>
          </a:prstGeom>
        </p:spPr>
        <p:txBody>
          <a:bodyPr vert="horz" lIns="110066" tIns="55033" rIns="110066" bIns="5503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67055" y="7342173"/>
            <a:ext cx="2646257" cy="421753"/>
          </a:xfrm>
          <a:prstGeom prst="rect">
            <a:avLst/>
          </a:prstGeom>
        </p:spPr>
        <p:txBody>
          <a:bodyPr vert="horz" lIns="110066" tIns="55033" rIns="110066" bIns="55033" rtlCol="0" anchor="ctr"/>
          <a:lstStyle>
            <a:lvl1pPr algn="l">
              <a:defRPr sz="1400">
                <a:solidFill>
                  <a:schemeClr val="tx1">
                    <a:tint val="75000"/>
                  </a:schemeClr>
                </a:solidFill>
              </a:defRPr>
            </a:lvl1pPr>
          </a:lstStyle>
          <a:p>
            <a:fld id="{1D8BD707-D9CF-40AE-B4C6-C98DA3205C09}" type="datetimeFigureOut">
              <a:rPr lang="en-US" smtClean="0"/>
              <a:pPr/>
              <a:t>3/25/2018</a:t>
            </a:fld>
            <a:endParaRPr lang="en-US"/>
          </a:p>
        </p:txBody>
      </p:sp>
      <p:sp>
        <p:nvSpPr>
          <p:cNvPr id="5" name="Footer Placeholder 4"/>
          <p:cNvSpPr>
            <a:spLocks noGrp="1"/>
          </p:cNvSpPr>
          <p:nvPr>
            <p:ph type="ftr" sz="quarter" idx="3"/>
          </p:nvPr>
        </p:nvSpPr>
        <p:spPr>
          <a:xfrm>
            <a:off x="3874876" y="7342173"/>
            <a:ext cx="3591348" cy="421753"/>
          </a:xfrm>
          <a:prstGeom prst="rect">
            <a:avLst/>
          </a:prstGeom>
        </p:spPr>
        <p:txBody>
          <a:bodyPr vert="horz" lIns="110066" tIns="55033" rIns="110066" bIns="55033"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127788" y="7342173"/>
            <a:ext cx="2646257" cy="421753"/>
          </a:xfrm>
          <a:prstGeom prst="rect">
            <a:avLst/>
          </a:prstGeom>
        </p:spPr>
        <p:txBody>
          <a:bodyPr vert="horz" lIns="110066" tIns="55033" rIns="110066" bIns="55033" rtlCol="0" anchor="ctr"/>
          <a:lstStyle>
            <a:lvl1pPr algn="r">
              <a:defRPr sz="14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100663" rtl="0" eaLnBrk="1" latinLnBrk="0" hangingPunct="1">
        <a:spcBef>
          <a:spcPct val="0"/>
        </a:spcBef>
        <a:buNone/>
        <a:defRPr sz="5300" kern="1200">
          <a:solidFill>
            <a:schemeClr val="tx1"/>
          </a:solidFill>
          <a:latin typeface="+mj-lt"/>
          <a:ea typeface="+mj-ea"/>
          <a:cs typeface="+mj-cs"/>
        </a:defRPr>
      </a:lvl1pPr>
    </p:titleStyle>
    <p:bodyStyle>
      <a:lvl1pPr marL="412749" indent="-412749" algn="l" defTabSz="1100663" rtl="0" eaLnBrk="1" latinLnBrk="0" hangingPunct="1">
        <a:spcBef>
          <a:spcPct val="20000"/>
        </a:spcBef>
        <a:buFont typeface="Arial" pitchFamily="34" charset="0"/>
        <a:buChar char="•"/>
        <a:defRPr sz="3900" kern="1200">
          <a:solidFill>
            <a:schemeClr val="tx1"/>
          </a:solidFill>
          <a:latin typeface="+mn-lt"/>
          <a:ea typeface="+mn-ea"/>
          <a:cs typeface="+mn-cs"/>
        </a:defRPr>
      </a:lvl1pPr>
      <a:lvl2pPr marL="894289" indent="-343957" algn="l" defTabSz="1100663" rtl="0" eaLnBrk="1" latinLnBrk="0" hangingPunct="1">
        <a:spcBef>
          <a:spcPct val="20000"/>
        </a:spcBef>
        <a:buFont typeface="Arial" pitchFamily="34" charset="0"/>
        <a:buChar char="–"/>
        <a:defRPr sz="3400" kern="1200">
          <a:solidFill>
            <a:schemeClr val="tx1"/>
          </a:solidFill>
          <a:latin typeface="+mn-lt"/>
          <a:ea typeface="+mn-ea"/>
          <a:cs typeface="+mn-cs"/>
        </a:defRPr>
      </a:lvl2pPr>
      <a:lvl3pPr marL="1375829" indent="-275166" algn="l" defTabSz="1100663"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926161" indent="-275166" algn="l" defTabSz="1100663"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76492" indent="-275166" algn="l" defTabSz="1100663"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3026824" indent="-275166" algn="l" defTabSz="1100663"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77156" indent="-275166" algn="l" defTabSz="1100663"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127487" indent="-275166" algn="l" defTabSz="1100663"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77819" indent="-275166" algn="l" defTabSz="1100663"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100663" rtl="0" eaLnBrk="1" latinLnBrk="0" hangingPunct="1">
        <a:defRPr sz="2200" kern="1200">
          <a:solidFill>
            <a:schemeClr val="tx1"/>
          </a:solidFill>
          <a:latin typeface="+mn-lt"/>
          <a:ea typeface="+mn-ea"/>
          <a:cs typeface="+mn-cs"/>
        </a:defRPr>
      </a:lvl1pPr>
      <a:lvl2pPr marL="550332" algn="l" defTabSz="1100663" rtl="0" eaLnBrk="1" latinLnBrk="0" hangingPunct="1">
        <a:defRPr sz="2200" kern="1200">
          <a:solidFill>
            <a:schemeClr val="tx1"/>
          </a:solidFill>
          <a:latin typeface="+mn-lt"/>
          <a:ea typeface="+mn-ea"/>
          <a:cs typeface="+mn-cs"/>
        </a:defRPr>
      </a:lvl2pPr>
      <a:lvl3pPr marL="1100663" algn="l" defTabSz="1100663" rtl="0" eaLnBrk="1" latinLnBrk="0" hangingPunct="1">
        <a:defRPr sz="2200" kern="1200">
          <a:solidFill>
            <a:schemeClr val="tx1"/>
          </a:solidFill>
          <a:latin typeface="+mn-lt"/>
          <a:ea typeface="+mn-ea"/>
          <a:cs typeface="+mn-cs"/>
        </a:defRPr>
      </a:lvl3pPr>
      <a:lvl4pPr marL="1650995" algn="l" defTabSz="1100663" rtl="0" eaLnBrk="1" latinLnBrk="0" hangingPunct="1">
        <a:defRPr sz="2200" kern="1200">
          <a:solidFill>
            <a:schemeClr val="tx1"/>
          </a:solidFill>
          <a:latin typeface="+mn-lt"/>
          <a:ea typeface="+mn-ea"/>
          <a:cs typeface="+mn-cs"/>
        </a:defRPr>
      </a:lvl4pPr>
      <a:lvl5pPr marL="2201327" algn="l" defTabSz="1100663" rtl="0" eaLnBrk="1" latinLnBrk="0" hangingPunct="1">
        <a:defRPr sz="2200" kern="1200">
          <a:solidFill>
            <a:schemeClr val="tx1"/>
          </a:solidFill>
          <a:latin typeface="+mn-lt"/>
          <a:ea typeface="+mn-ea"/>
          <a:cs typeface="+mn-cs"/>
        </a:defRPr>
      </a:lvl5pPr>
      <a:lvl6pPr marL="2751658" algn="l" defTabSz="1100663" rtl="0" eaLnBrk="1" latinLnBrk="0" hangingPunct="1">
        <a:defRPr sz="2200" kern="1200">
          <a:solidFill>
            <a:schemeClr val="tx1"/>
          </a:solidFill>
          <a:latin typeface="+mn-lt"/>
          <a:ea typeface="+mn-ea"/>
          <a:cs typeface="+mn-cs"/>
        </a:defRPr>
      </a:lvl6pPr>
      <a:lvl7pPr marL="3301990" algn="l" defTabSz="1100663" rtl="0" eaLnBrk="1" latinLnBrk="0" hangingPunct="1">
        <a:defRPr sz="2200" kern="1200">
          <a:solidFill>
            <a:schemeClr val="tx1"/>
          </a:solidFill>
          <a:latin typeface="+mn-lt"/>
          <a:ea typeface="+mn-ea"/>
          <a:cs typeface="+mn-cs"/>
        </a:defRPr>
      </a:lvl7pPr>
      <a:lvl8pPr marL="3852321" algn="l" defTabSz="1100663" rtl="0" eaLnBrk="1" latinLnBrk="0" hangingPunct="1">
        <a:defRPr sz="2200" kern="1200">
          <a:solidFill>
            <a:schemeClr val="tx1"/>
          </a:solidFill>
          <a:latin typeface="+mn-lt"/>
          <a:ea typeface="+mn-ea"/>
          <a:cs typeface="+mn-cs"/>
        </a:defRPr>
      </a:lvl8pPr>
      <a:lvl9pPr marL="4402653" algn="l" defTabSz="1100663"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000" b="1" dirty="0" err="1">
                <a:solidFill>
                  <a:schemeClr val="accent6"/>
                </a:solidFill>
              </a:rPr>
              <a:t>Antimycobacterial</a:t>
            </a:r>
            <a:r>
              <a:rPr lang="en-US" sz="8000" b="1" dirty="0">
                <a:solidFill>
                  <a:schemeClr val="accent6"/>
                </a:solidFill>
              </a:rPr>
              <a:t> Drugs</a:t>
            </a:r>
            <a:r>
              <a:rPr lang="en-US" sz="8000" dirty="0">
                <a:solidFill>
                  <a:schemeClr val="accent6"/>
                </a:solidFill>
              </a:rPr>
              <a:t/>
            </a:r>
            <a:br>
              <a:rPr lang="en-US" sz="8000" dirty="0">
                <a:solidFill>
                  <a:schemeClr val="accent6"/>
                </a:solidFill>
              </a:rPr>
            </a:br>
            <a:endParaRPr lang="en-US" sz="8000" dirty="0">
              <a:solidFill>
                <a:schemeClr val="accent6"/>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89690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 y="790306"/>
            <a:ext cx="11049000" cy="5227906"/>
          </a:xfrm>
        </p:spPr>
        <p:txBody>
          <a:bodyPr>
            <a:normAutofit/>
          </a:bodyPr>
          <a:lstStyle/>
          <a:p>
            <a:pPr marL="0" indent="0" algn="just">
              <a:buNone/>
            </a:pPr>
            <a:r>
              <a:rPr lang="en-US" sz="4400" b="1" dirty="0">
                <a:solidFill>
                  <a:schemeClr val="accent6"/>
                </a:solidFill>
                <a:latin typeface="Gisha" pitchFamily="34" charset="-79"/>
                <a:ea typeface="+mj-ea"/>
                <a:cs typeface="Gisha" pitchFamily="34" charset="-79"/>
              </a:rPr>
              <a:t>B. </a:t>
            </a:r>
            <a:r>
              <a:rPr lang="en-US" sz="4400" b="1" dirty="0" err="1">
                <a:solidFill>
                  <a:schemeClr val="accent6"/>
                </a:solidFill>
                <a:latin typeface="Gisha" pitchFamily="34" charset="-79"/>
                <a:ea typeface="+mj-ea"/>
                <a:cs typeface="Gisha" pitchFamily="34" charset="-79"/>
              </a:rPr>
              <a:t>Rifamycins</a:t>
            </a:r>
            <a:r>
              <a:rPr lang="en-US" sz="4400" b="1" dirty="0" smtClean="0">
                <a:solidFill>
                  <a:schemeClr val="accent6"/>
                </a:solidFill>
                <a:latin typeface="Gisha" pitchFamily="34" charset="-79"/>
                <a:ea typeface="+mj-ea"/>
                <a:cs typeface="Gisha" pitchFamily="34" charset="-79"/>
              </a:rPr>
              <a:t>: rifampin, </a:t>
            </a:r>
            <a:r>
              <a:rPr lang="en-US" sz="4400" b="1" dirty="0" err="1" smtClean="0">
                <a:solidFill>
                  <a:schemeClr val="accent6"/>
                </a:solidFill>
                <a:latin typeface="Gisha" pitchFamily="34" charset="-79"/>
                <a:ea typeface="+mj-ea"/>
                <a:cs typeface="Gisha" pitchFamily="34" charset="-79"/>
              </a:rPr>
              <a:t>rifabutin</a:t>
            </a:r>
            <a:r>
              <a:rPr lang="en-US" sz="4400" b="1" dirty="0" smtClean="0">
                <a:solidFill>
                  <a:schemeClr val="accent6"/>
                </a:solidFill>
                <a:latin typeface="Gisha" pitchFamily="34" charset="-79"/>
                <a:ea typeface="+mj-ea"/>
                <a:cs typeface="Gisha" pitchFamily="34" charset="-79"/>
              </a:rPr>
              <a:t>, and </a:t>
            </a:r>
            <a:r>
              <a:rPr lang="en-US" sz="4400" b="1" dirty="0" err="1" smtClean="0">
                <a:solidFill>
                  <a:schemeClr val="accent6"/>
                </a:solidFill>
                <a:latin typeface="Gisha" pitchFamily="34" charset="-79"/>
                <a:ea typeface="+mj-ea"/>
                <a:cs typeface="Gisha" pitchFamily="34" charset="-79"/>
              </a:rPr>
              <a:t>rifapentine</a:t>
            </a:r>
            <a:endParaRPr lang="en-US" sz="4400" b="1" dirty="0">
              <a:solidFill>
                <a:schemeClr val="accent6"/>
              </a:solidFill>
              <a:latin typeface="Gisha" pitchFamily="34" charset="-79"/>
              <a:ea typeface="+mj-ea"/>
              <a:cs typeface="Gisha" pitchFamily="34" charset="-79"/>
            </a:endParaRPr>
          </a:p>
          <a:p>
            <a:pPr algn="just"/>
            <a:r>
              <a:rPr lang="en-US" dirty="0">
                <a:latin typeface="Times New Roman" pitchFamily="18" charset="0"/>
                <a:cs typeface="Times New Roman" pitchFamily="18" charset="0"/>
              </a:rPr>
              <a:t>Rifampin, </a:t>
            </a:r>
            <a:r>
              <a:rPr lang="en-US" dirty="0" err="1">
                <a:latin typeface="Times New Roman" pitchFamily="18" charset="0"/>
                <a:cs typeface="Times New Roman" pitchFamily="18" charset="0"/>
              </a:rPr>
              <a:t>rifabutin</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rifapentine</a:t>
            </a:r>
            <a:r>
              <a:rPr lang="en-US" dirty="0">
                <a:latin typeface="Times New Roman" pitchFamily="18" charset="0"/>
                <a:cs typeface="Times New Roman" pitchFamily="18" charset="0"/>
              </a:rPr>
              <a:t> are all considered </a:t>
            </a:r>
            <a:r>
              <a:rPr lang="en-US" dirty="0" err="1">
                <a:latin typeface="Times New Roman" pitchFamily="18" charset="0"/>
                <a:cs typeface="Times New Roman" pitchFamily="18" charset="0"/>
              </a:rPr>
              <a:t>rifamycins</a:t>
            </a:r>
            <a:r>
              <a:rPr lang="en-US" dirty="0">
                <a:latin typeface="Times New Roman" pitchFamily="18" charset="0"/>
                <a:cs typeface="Times New Roman" pitchFamily="18" charset="0"/>
              </a:rPr>
              <a:t>, a group of structurally similar </a:t>
            </a:r>
            <a:r>
              <a:rPr lang="en-US" dirty="0" err="1">
                <a:latin typeface="Times New Roman" pitchFamily="18" charset="0"/>
                <a:cs typeface="Times New Roman" pitchFamily="18" charset="0"/>
              </a:rPr>
              <a:t>macrocyclic</a:t>
            </a:r>
            <a:r>
              <a:rPr lang="en-US" dirty="0">
                <a:latin typeface="Times New Roman" pitchFamily="18" charset="0"/>
                <a:cs typeface="Times New Roman" pitchFamily="18" charset="0"/>
              </a:rPr>
              <a:t> antibiotics, which are first-line oral agents for tuberculosis.</a:t>
            </a:r>
          </a:p>
          <a:p>
            <a:pPr marL="0" indent="0" algn="just">
              <a:buNone/>
            </a:pPr>
            <a:r>
              <a:rPr lang="en-US" dirty="0">
                <a:latin typeface="Times New Roman" pitchFamily="18" charset="0"/>
                <a:cs typeface="Times New Roman" pitchFamily="18" charset="0"/>
              </a:rPr>
              <a:t> </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54228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18906"/>
            <a:ext cx="11233150" cy="5227906"/>
          </a:xfrm>
        </p:spPr>
        <p:txBody>
          <a:bodyPr>
            <a:normAutofit/>
          </a:bodyPr>
          <a:lstStyle/>
          <a:p>
            <a:pPr marL="0" indent="0" algn="ctr">
              <a:spcBef>
                <a:spcPct val="0"/>
              </a:spcBef>
              <a:buNone/>
            </a:pPr>
            <a:r>
              <a:rPr lang="en-US" sz="6400" b="1" dirty="0" smtClean="0">
                <a:solidFill>
                  <a:schemeClr val="accent6"/>
                </a:solidFill>
                <a:latin typeface="Gisha" pitchFamily="34" charset="-79"/>
                <a:ea typeface="+mj-ea"/>
                <a:cs typeface="Gisha" pitchFamily="34" charset="-79"/>
              </a:rPr>
              <a:t>     Rifampin</a:t>
            </a:r>
          </a:p>
          <a:p>
            <a:pPr algn="just"/>
            <a:r>
              <a:rPr lang="en-US" b="1" dirty="0" smtClean="0"/>
              <a:t> </a:t>
            </a:r>
            <a:r>
              <a:rPr lang="en-US" sz="4000" dirty="0" smtClean="0">
                <a:latin typeface="Times New Roman" pitchFamily="18" charset="0"/>
                <a:cs typeface="Times New Roman" pitchFamily="18" charset="0"/>
              </a:rPr>
              <a:t>Rifampin  has broader antimicrobial activity than isoniazid and can be used as part of treatment for several different bacterial infections. </a:t>
            </a:r>
          </a:p>
          <a:p>
            <a:pPr algn="just"/>
            <a:r>
              <a:rPr lang="en-US" sz="4000" dirty="0" smtClean="0">
                <a:latin typeface="Times New Roman" pitchFamily="18" charset="0"/>
                <a:cs typeface="Times New Roman" pitchFamily="18" charset="0"/>
              </a:rPr>
              <a:t> It is never given as a single agent in the treatment of active tuberculosis.</a:t>
            </a:r>
          </a:p>
          <a:p>
            <a:pPr marL="0" indent="0" algn="just">
              <a:buNone/>
            </a:pPr>
            <a:r>
              <a:rPr lang="en-US" dirty="0" smtClean="0"/>
              <a:t> </a:t>
            </a:r>
          </a:p>
          <a:p>
            <a:endParaRPr lang="en-US" dirty="0"/>
          </a:p>
        </p:txBody>
      </p:sp>
    </p:spTree>
    <p:extLst>
      <p:ext uri="{BB962C8B-B14F-4D97-AF65-F5344CB8AC3E}">
        <p14:creationId xmlns:p14="http://schemas.microsoft.com/office/powerpoint/2010/main" val="50830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550" y="446764"/>
            <a:ext cx="10515600" cy="7080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6800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550" y="394652"/>
            <a:ext cx="8858250" cy="708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5881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98" y="1476106"/>
            <a:ext cx="11122152" cy="5227906"/>
          </a:xfrm>
        </p:spPr>
        <p:txBody>
          <a:bodyPr/>
          <a:lstStyle/>
          <a:p>
            <a:pPr marL="742950" indent="-742950" algn="just">
              <a:buAutoNum type="alphaLcPeriod"/>
            </a:pPr>
            <a:r>
              <a:rPr lang="en-US" sz="4400" b="1" dirty="0" smtClean="0">
                <a:solidFill>
                  <a:schemeClr val="accent1">
                    <a:lumMod val="75000"/>
                  </a:schemeClr>
                </a:solidFill>
              </a:rPr>
              <a:t>Mechanism </a:t>
            </a:r>
            <a:r>
              <a:rPr lang="en-US" sz="4400" b="1" dirty="0">
                <a:solidFill>
                  <a:schemeClr val="accent1">
                    <a:lumMod val="75000"/>
                  </a:schemeClr>
                </a:solidFill>
              </a:rPr>
              <a:t>of </a:t>
            </a:r>
            <a:r>
              <a:rPr lang="en-US" sz="4400" b="1" dirty="0" smtClean="0">
                <a:solidFill>
                  <a:schemeClr val="accent1">
                    <a:lumMod val="75000"/>
                  </a:schemeClr>
                </a:solidFill>
              </a:rPr>
              <a:t>action</a:t>
            </a:r>
          </a:p>
          <a:p>
            <a:pPr algn="just"/>
            <a:r>
              <a:rPr lang="en-US" b="1" dirty="0" smtClean="0">
                <a:solidFill>
                  <a:schemeClr val="accent1">
                    <a:lumMod val="75000"/>
                  </a:schemeClr>
                </a:solidFill>
              </a:rPr>
              <a:t> </a:t>
            </a:r>
            <a:r>
              <a:rPr lang="en-US" dirty="0">
                <a:latin typeface="Times New Roman" pitchFamily="18" charset="0"/>
                <a:cs typeface="Times New Roman" pitchFamily="18" charset="0"/>
              </a:rPr>
              <a:t>Rifampin blocks RNA transcription by interacting with the β subunit of mycobacterial DNA-dependent RNA polymerase.</a:t>
            </a:r>
          </a:p>
          <a:p>
            <a:pPr marL="0" indent="0" algn="just">
              <a:buNone/>
            </a:pPr>
            <a:r>
              <a:rPr lang="en-US" b="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109005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950" y="637906"/>
            <a:ext cx="10972800" cy="5227906"/>
          </a:xfrm>
        </p:spPr>
        <p:txBody>
          <a:bodyPr>
            <a:noAutofit/>
          </a:bodyPr>
          <a:lstStyle/>
          <a:p>
            <a:pPr marL="0" indent="0" algn="just">
              <a:buNone/>
            </a:pPr>
            <a:r>
              <a:rPr lang="en-US" sz="4400" b="1" dirty="0" smtClean="0">
                <a:solidFill>
                  <a:schemeClr val="accent6">
                    <a:lumMod val="75000"/>
                  </a:schemeClr>
                </a:solidFill>
                <a:latin typeface="Times New Roman" pitchFamily="18" charset="0"/>
                <a:cs typeface="Times New Roman" pitchFamily="18" charset="0"/>
              </a:rPr>
              <a:t> </a:t>
            </a:r>
            <a:r>
              <a:rPr lang="en-US" sz="4400" b="1" dirty="0">
                <a:solidFill>
                  <a:schemeClr val="accent6">
                    <a:lumMod val="75000"/>
                  </a:schemeClr>
                </a:solidFill>
                <a:latin typeface="Times New Roman" pitchFamily="18" charset="0"/>
                <a:cs typeface="Times New Roman" pitchFamily="18" charset="0"/>
              </a:rPr>
              <a:t>Rifampin </a:t>
            </a:r>
            <a:r>
              <a:rPr lang="en-US" sz="4400" b="1" dirty="0" smtClean="0">
                <a:solidFill>
                  <a:schemeClr val="accent6">
                    <a:lumMod val="75000"/>
                  </a:schemeClr>
                </a:solidFill>
                <a:latin typeface="Times New Roman" pitchFamily="18" charset="0"/>
                <a:cs typeface="Times New Roman" pitchFamily="18" charset="0"/>
              </a:rPr>
              <a:t>Antimicrobial spectrum </a:t>
            </a:r>
          </a:p>
          <a:p>
            <a:pPr algn="just"/>
            <a:r>
              <a:rPr lang="en-US" sz="4000" dirty="0" smtClean="0">
                <a:latin typeface="Times New Roman" pitchFamily="18" charset="0"/>
                <a:cs typeface="Times New Roman" pitchFamily="18" charset="0"/>
              </a:rPr>
              <a:t>bactericidal </a:t>
            </a:r>
            <a:r>
              <a:rPr lang="en-US" sz="4000" dirty="0">
                <a:latin typeface="Times New Roman" pitchFamily="18" charset="0"/>
                <a:cs typeface="Times New Roman" pitchFamily="18" charset="0"/>
              </a:rPr>
              <a:t>for both intracellular and extracellular mycobacteria, including M. </a:t>
            </a:r>
            <a:r>
              <a:rPr lang="en-US" sz="4000" dirty="0" smtClean="0">
                <a:latin typeface="Times New Roman" pitchFamily="18" charset="0"/>
                <a:cs typeface="Times New Roman" pitchFamily="18" charset="0"/>
              </a:rPr>
              <a:t>tuberculosis.</a:t>
            </a:r>
          </a:p>
          <a:p>
            <a:pPr algn="just"/>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It is effective against many gram-positive and gram-negative organisms and is used prophylactically for individuals exposed to meningitis caused by </a:t>
            </a:r>
            <a:r>
              <a:rPr lang="en-US" sz="4000" dirty="0" err="1">
                <a:latin typeface="Times New Roman" pitchFamily="18" charset="0"/>
                <a:cs typeface="Times New Roman" pitchFamily="18" charset="0"/>
              </a:rPr>
              <a:t>meningococci</a:t>
            </a:r>
            <a:r>
              <a:rPr lang="en-US" sz="4000" dirty="0">
                <a:latin typeface="Times New Roman" pitchFamily="18" charset="0"/>
                <a:cs typeface="Times New Roman" pitchFamily="18" charset="0"/>
              </a:rPr>
              <a:t> or </a:t>
            </a:r>
            <a:r>
              <a:rPr lang="en-US" sz="4000" dirty="0" err="1">
                <a:latin typeface="Times New Roman" pitchFamily="18" charset="0"/>
                <a:cs typeface="Times New Roman" pitchFamily="18" charset="0"/>
              </a:rPr>
              <a:t>Haemophilus</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influenzae</a:t>
            </a:r>
            <a:r>
              <a:rPr lang="en-US" sz="4000" dirty="0" smtClean="0">
                <a:latin typeface="Times New Roman" pitchFamily="18" charset="0"/>
                <a:cs typeface="Times New Roman" pitchFamily="18" charset="0"/>
              </a:rPr>
              <a:t>.</a:t>
            </a:r>
          </a:p>
          <a:p>
            <a:pPr algn="just"/>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Rifampin also is highly active against M. </a:t>
            </a:r>
            <a:r>
              <a:rPr lang="en-US" sz="4000" dirty="0" err="1">
                <a:latin typeface="Times New Roman" pitchFamily="18" charset="0"/>
                <a:cs typeface="Times New Roman" pitchFamily="18" charset="0"/>
              </a:rPr>
              <a:t>leprae</a:t>
            </a:r>
            <a:r>
              <a:rPr lang="en-US" sz="4000" dirty="0">
                <a:latin typeface="Times New Roman" pitchFamily="18" charset="0"/>
                <a:cs typeface="Times New Roman" pitchFamily="18" charset="0"/>
              </a:rPr>
              <a:t>.</a:t>
            </a:r>
          </a:p>
          <a:p>
            <a:pPr marL="0" indent="0" algn="just">
              <a:buNone/>
            </a:pPr>
            <a:r>
              <a:rPr lang="en-US" sz="4000" dirty="0">
                <a:latin typeface="Times New Roman" pitchFamily="18" charset="0"/>
                <a:cs typeface="Times New Roman" pitchFamily="18" charset="0"/>
              </a:rPr>
              <a:t> </a:t>
            </a:r>
          </a:p>
          <a:p>
            <a:pPr marL="0" indent="0" algn="just">
              <a:buNone/>
            </a:pPr>
            <a:r>
              <a:rPr lang="en-US" sz="4000" b="1" dirty="0">
                <a:latin typeface="Times New Roman" pitchFamily="18" charset="0"/>
                <a:cs typeface="Times New Roman" pitchFamily="18" charset="0"/>
              </a:rPr>
              <a:t> </a:t>
            </a:r>
            <a:endParaRPr lang="en-US" sz="4000" dirty="0">
              <a:latin typeface="Times New Roman" pitchFamily="18" charset="0"/>
              <a:cs typeface="Times New Roman" pitchFamily="18" charset="0"/>
            </a:endParaRPr>
          </a:p>
          <a:p>
            <a:pPr algn="just"/>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38362008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950" y="485506"/>
            <a:ext cx="11049000" cy="5227906"/>
          </a:xfrm>
        </p:spPr>
        <p:txBody>
          <a:bodyPr>
            <a:noAutofit/>
          </a:bodyPr>
          <a:lstStyle/>
          <a:p>
            <a:pPr marL="0" indent="0" algn="just">
              <a:buNone/>
            </a:pPr>
            <a:r>
              <a:rPr lang="en-US" sz="4000" b="1" dirty="0">
                <a:solidFill>
                  <a:schemeClr val="accent6">
                    <a:lumMod val="75000"/>
                  </a:schemeClr>
                </a:solidFill>
                <a:latin typeface="Times New Roman" pitchFamily="18" charset="0"/>
                <a:cs typeface="Times New Roman" pitchFamily="18" charset="0"/>
              </a:rPr>
              <a:t>d</a:t>
            </a:r>
            <a:r>
              <a:rPr lang="en-US" sz="4000" b="1" dirty="0" smtClean="0">
                <a:solidFill>
                  <a:schemeClr val="accent6">
                    <a:lumMod val="75000"/>
                  </a:schemeClr>
                </a:solidFill>
                <a:latin typeface="Times New Roman" pitchFamily="18" charset="0"/>
                <a:cs typeface="Times New Roman" pitchFamily="18" charset="0"/>
              </a:rPr>
              <a:t>.</a:t>
            </a:r>
            <a:r>
              <a:rPr lang="en-US" sz="4000" b="1" dirty="0">
                <a:solidFill>
                  <a:schemeClr val="accent6">
                    <a:lumMod val="75000"/>
                  </a:schemeClr>
                </a:solidFill>
                <a:latin typeface="Times New Roman" pitchFamily="18" charset="0"/>
                <a:cs typeface="Times New Roman" pitchFamily="18" charset="0"/>
              </a:rPr>
              <a:t> Rifampin</a:t>
            </a:r>
            <a:r>
              <a:rPr lang="en-US" sz="4000" b="1" dirty="0" smtClean="0">
                <a:solidFill>
                  <a:schemeClr val="accent6">
                    <a:lumMod val="75000"/>
                  </a:schemeClr>
                </a:solidFill>
                <a:latin typeface="Times New Roman" pitchFamily="18" charset="0"/>
                <a:cs typeface="Times New Roman" pitchFamily="18" charset="0"/>
              </a:rPr>
              <a:t> Pharmacokinetics</a:t>
            </a:r>
          </a:p>
          <a:p>
            <a:pPr algn="just"/>
            <a:r>
              <a:rPr lang="en-US" sz="4000" b="1"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Absorption is adequate after oral administration. </a:t>
            </a:r>
            <a:endParaRPr lang="en-US" sz="4000" dirty="0" smtClean="0">
              <a:latin typeface="Times New Roman" pitchFamily="18" charset="0"/>
              <a:cs typeface="Times New Roman" pitchFamily="18" charset="0"/>
            </a:endParaRPr>
          </a:p>
          <a:p>
            <a:pPr algn="just"/>
            <a:r>
              <a:rPr lang="en-US" sz="4000" dirty="0" smtClean="0">
                <a:latin typeface="Times New Roman" pitchFamily="18" charset="0"/>
                <a:cs typeface="Times New Roman" pitchFamily="18" charset="0"/>
              </a:rPr>
              <a:t>Distribution occurs </a:t>
            </a:r>
            <a:r>
              <a:rPr lang="en-US" sz="4000" dirty="0">
                <a:latin typeface="Times New Roman" pitchFamily="18" charset="0"/>
                <a:cs typeface="Times New Roman" pitchFamily="18" charset="0"/>
              </a:rPr>
              <a:t>to all body fluids and organs. </a:t>
            </a:r>
          </a:p>
          <a:p>
            <a:pPr algn="just"/>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induce hepatic cytochrome P450 </a:t>
            </a:r>
            <a:r>
              <a:rPr lang="en-US" sz="4000" dirty="0" smtClean="0">
                <a:latin typeface="Times New Roman" pitchFamily="18" charset="0"/>
                <a:cs typeface="Times New Roman" pitchFamily="18" charset="0"/>
              </a:rPr>
              <a:t>enzymes </a:t>
            </a:r>
            <a:r>
              <a:rPr lang="en-US" sz="4000" dirty="0">
                <a:latin typeface="Times New Roman" pitchFamily="18" charset="0"/>
                <a:cs typeface="Times New Roman" pitchFamily="18" charset="0"/>
              </a:rPr>
              <a:t>leading to numerous drug interactions. </a:t>
            </a:r>
          </a:p>
          <a:p>
            <a:pPr algn="just"/>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Elimination </a:t>
            </a:r>
            <a:r>
              <a:rPr lang="en-US" sz="4000" dirty="0" smtClean="0">
                <a:latin typeface="Times New Roman" pitchFamily="18" charset="0"/>
                <a:cs typeface="Times New Roman" pitchFamily="18" charset="0"/>
              </a:rPr>
              <a:t>is </a:t>
            </a:r>
            <a:r>
              <a:rPr lang="en-US" sz="4000" dirty="0">
                <a:latin typeface="Times New Roman" pitchFamily="18" charset="0"/>
                <a:cs typeface="Times New Roman" pitchFamily="18" charset="0"/>
              </a:rPr>
              <a:t>primarily through the bile and into the </a:t>
            </a:r>
            <a:r>
              <a:rPr lang="en-US" sz="4000" dirty="0" smtClean="0">
                <a:latin typeface="Times New Roman" pitchFamily="18" charset="0"/>
                <a:cs typeface="Times New Roman" pitchFamily="18" charset="0"/>
              </a:rPr>
              <a:t>feces.</a:t>
            </a:r>
          </a:p>
          <a:p>
            <a:pPr algn="just"/>
            <a:r>
              <a:rPr lang="en-US" sz="4000" dirty="0" smtClean="0">
                <a:latin typeface="Times New Roman" pitchFamily="18" charset="0"/>
                <a:cs typeface="Times New Roman" pitchFamily="18" charset="0"/>
              </a:rPr>
              <a:t> </a:t>
            </a:r>
            <a:r>
              <a:rPr lang="en-US" sz="4000" b="1" u="sng" dirty="0">
                <a:latin typeface="Times New Roman" pitchFamily="18" charset="0"/>
                <a:cs typeface="Times New Roman" pitchFamily="18" charset="0"/>
              </a:rPr>
              <a:t>Urine, feces, and other secretions have an orange-red color</a:t>
            </a:r>
            <a:r>
              <a:rPr lang="en-US" sz="4000" dirty="0">
                <a:latin typeface="Times New Roman" pitchFamily="18" charset="0"/>
                <a:cs typeface="Times New Roman" pitchFamily="18" charset="0"/>
              </a:rPr>
              <a:t>, so patients should be forewarned.  </a:t>
            </a:r>
          </a:p>
        </p:txBody>
      </p:sp>
    </p:spTree>
    <p:extLst>
      <p:ext uri="{BB962C8B-B14F-4D97-AF65-F5344CB8AC3E}">
        <p14:creationId xmlns:p14="http://schemas.microsoft.com/office/powerpoint/2010/main" val="38561200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150" y="608012"/>
            <a:ext cx="10972800" cy="5227906"/>
          </a:xfrm>
        </p:spPr>
        <p:txBody>
          <a:bodyPr>
            <a:noAutofit/>
          </a:bodyPr>
          <a:lstStyle/>
          <a:p>
            <a:pPr marL="0" indent="0" algn="just">
              <a:buNone/>
            </a:pPr>
            <a:r>
              <a:rPr lang="en-US" sz="4000" b="1" dirty="0" smtClean="0">
                <a:solidFill>
                  <a:schemeClr val="accent6">
                    <a:lumMod val="75000"/>
                  </a:schemeClr>
                </a:solidFill>
                <a:latin typeface="Times New Roman" pitchFamily="18" charset="0"/>
                <a:cs typeface="Times New Roman" pitchFamily="18" charset="0"/>
              </a:rPr>
              <a:t>Rifampin </a:t>
            </a:r>
            <a:r>
              <a:rPr lang="en-US" sz="4000" b="1" dirty="0">
                <a:solidFill>
                  <a:schemeClr val="accent6">
                    <a:lumMod val="75000"/>
                  </a:schemeClr>
                </a:solidFill>
                <a:latin typeface="Times New Roman" pitchFamily="18" charset="0"/>
                <a:cs typeface="Times New Roman" pitchFamily="18" charset="0"/>
              </a:rPr>
              <a:t>Adverse </a:t>
            </a:r>
            <a:r>
              <a:rPr lang="en-US" sz="4000" b="1" dirty="0" smtClean="0">
                <a:solidFill>
                  <a:schemeClr val="accent6">
                    <a:lumMod val="75000"/>
                  </a:schemeClr>
                </a:solidFill>
                <a:latin typeface="Times New Roman" pitchFamily="18" charset="0"/>
                <a:cs typeface="Times New Roman" pitchFamily="18" charset="0"/>
              </a:rPr>
              <a:t>effects</a:t>
            </a:r>
            <a:r>
              <a:rPr lang="en-US" sz="4000" dirty="0" smtClean="0">
                <a:solidFill>
                  <a:schemeClr val="accent6">
                    <a:lumMod val="75000"/>
                  </a:schemeClr>
                </a:solidFill>
                <a:latin typeface="Times New Roman" pitchFamily="18" charset="0"/>
                <a:cs typeface="Times New Roman" pitchFamily="18" charset="0"/>
              </a:rPr>
              <a:t> </a:t>
            </a:r>
          </a:p>
          <a:p>
            <a:pPr algn="just"/>
            <a:r>
              <a:rPr lang="en-US" sz="4000" dirty="0" smtClean="0">
                <a:latin typeface="Times New Roman" pitchFamily="18" charset="0"/>
                <a:cs typeface="Times New Roman" pitchFamily="18" charset="0"/>
              </a:rPr>
              <a:t>The </a:t>
            </a:r>
            <a:r>
              <a:rPr lang="en-US" sz="4000" dirty="0">
                <a:latin typeface="Times New Roman" pitchFamily="18" charset="0"/>
                <a:cs typeface="Times New Roman" pitchFamily="18" charset="0"/>
              </a:rPr>
              <a:t>most common adverse reactions include nausea, vomiting, and rash. </a:t>
            </a:r>
            <a:endParaRPr lang="en-US" sz="4000" dirty="0" smtClean="0">
              <a:latin typeface="Times New Roman" pitchFamily="18" charset="0"/>
              <a:cs typeface="Times New Roman" pitchFamily="18" charset="0"/>
            </a:endParaRPr>
          </a:p>
          <a:p>
            <a:pPr algn="just"/>
            <a:r>
              <a:rPr lang="en-US" sz="4000" dirty="0" smtClean="0">
                <a:latin typeface="Times New Roman" pitchFamily="18" charset="0"/>
                <a:cs typeface="Times New Roman" pitchFamily="18" charset="0"/>
              </a:rPr>
              <a:t>Hepatitis </a:t>
            </a:r>
            <a:r>
              <a:rPr lang="en-US" sz="4000" dirty="0">
                <a:latin typeface="Times New Roman" pitchFamily="18" charset="0"/>
                <a:cs typeface="Times New Roman" pitchFamily="18" charset="0"/>
              </a:rPr>
              <a:t>and death due to liver failure are rare</a:t>
            </a:r>
            <a:r>
              <a:rPr lang="en-US" sz="4000" dirty="0" smtClean="0">
                <a:latin typeface="Times New Roman" pitchFamily="18" charset="0"/>
                <a:cs typeface="Times New Roman" pitchFamily="18" charset="0"/>
              </a:rPr>
              <a:t>.</a:t>
            </a:r>
          </a:p>
          <a:p>
            <a:pPr algn="just"/>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the incidence of hepatic </a:t>
            </a:r>
            <a:r>
              <a:rPr lang="en-US" sz="4000" dirty="0" smtClean="0">
                <a:latin typeface="Times New Roman" pitchFamily="18" charset="0"/>
                <a:cs typeface="Times New Roman" pitchFamily="18" charset="0"/>
              </a:rPr>
              <a:t>dysfunction </a:t>
            </a:r>
            <a:r>
              <a:rPr lang="en-US" sz="4000" dirty="0">
                <a:latin typeface="Times New Roman" pitchFamily="18" charset="0"/>
                <a:cs typeface="Times New Roman" pitchFamily="18" charset="0"/>
              </a:rPr>
              <a:t>increase</a:t>
            </a:r>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when rifampin is </a:t>
            </a:r>
            <a:r>
              <a:rPr lang="en-US" sz="4000" dirty="0" err="1">
                <a:latin typeface="Times New Roman" pitchFamily="18" charset="0"/>
                <a:cs typeface="Times New Roman" pitchFamily="18" charset="0"/>
              </a:rPr>
              <a:t>coadministered</a:t>
            </a:r>
            <a:r>
              <a:rPr lang="en-US" sz="4000" dirty="0">
                <a:latin typeface="Times New Roman" pitchFamily="18" charset="0"/>
                <a:cs typeface="Times New Roman" pitchFamily="18" charset="0"/>
              </a:rPr>
              <a:t> with isoniazid. When rifampin is dosed intermittently, </a:t>
            </a:r>
            <a:r>
              <a:rPr lang="en-US" sz="4000" dirty="0" smtClean="0">
                <a:latin typeface="Times New Roman" pitchFamily="18" charset="0"/>
                <a:cs typeface="Times New Roman" pitchFamily="18" charset="0"/>
              </a:rPr>
              <a:t>especially.</a:t>
            </a:r>
            <a:endParaRPr lang="en-US" sz="4000" dirty="0">
              <a:latin typeface="Times New Roman" pitchFamily="18" charset="0"/>
              <a:cs typeface="Times New Roman" pitchFamily="18" charset="0"/>
            </a:endParaRPr>
          </a:p>
          <a:p>
            <a:pPr algn="just"/>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1928131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950" y="531812"/>
            <a:ext cx="10972800" cy="5227906"/>
          </a:xfrm>
        </p:spPr>
        <p:txBody>
          <a:bodyPr>
            <a:noAutofit/>
          </a:bodyPr>
          <a:lstStyle/>
          <a:p>
            <a:pPr marL="0" indent="0" algn="ctr">
              <a:spcBef>
                <a:spcPct val="0"/>
              </a:spcBef>
              <a:buNone/>
            </a:pPr>
            <a:r>
              <a:rPr lang="en-US" sz="3600" b="1" dirty="0">
                <a:solidFill>
                  <a:schemeClr val="accent6"/>
                </a:solidFill>
                <a:latin typeface="Gisha" pitchFamily="34" charset="-79"/>
                <a:ea typeface="+mj-ea"/>
                <a:cs typeface="Gisha" pitchFamily="34" charset="-79"/>
              </a:rPr>
              <a:t>D. Pyrazinamide</a:t>
            </a:r>
          </a:p>
          <a:p>
            <a:pPr algn="just"/>
            <a:r>
              <a:rPr lang="en-US" sz="3600" dirty="0">
                <a:latin typeface="Times New Roman" pitchFamily="18" charset="0"/>
                <a:cs typeface="Times New Roman" pitchFamily="18" charset="0"/>
              </a:rPr>
              <a:t>Pyrazinamide  used in combination with isoniazid, rifampin, and </a:t>
            </a:r>
            <a:r>
              <a:rPr lang="en-US" sz="3600" dirty="0" err="1">
                <a:latin typeface="Times New Roman" pitchFamily="18" charset="0"/>
                <a:cs typeface="Times New Roman" pitchFamily="18" charset="0"/>
              </a:rPr>
              <a:t>ethambutol</a:t>
            </a:r>
            <a:r>
              <a:rPr lang="en-US" sz="3600" dirty="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precise mechanism of action is unclear. </a:t>
            </a:r>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Pyrazinamide </a:t>
            </a:r>
            <a:r>
              <a:rPr lang="en-US" sz="3600" dirty="0">
                <a:latin typeface="Times New Roman" pitchFamily="18" charset="0"/>
                <a:cs typeface="Times New Roman" pitchFamily="18" charset="0"/>
              </a:rPr>
              <a:t>is active against tuberculosis bacilli in acidic lesions and in macrophages</a:t>
            </a:r>
            <a:r>
              <a:rPr lang="en-US" sz="3600" dirty="0" smtClean="0">
                <a:latin typeface="Times New Roman" pitchFamily="18" charset="0"/>
                <a:cs typeface="Times New Roman" pitchFamily="18" charset="0"/>
              </a:rPr>
              <a:t>.</a:t>
            </a:r>
          </a:p>
          <a:p>
            <a:pPr algn="just"/>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The drug distributes throughout the body, penetrating the CSF. </a:t>
            </a:r>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Pyrazinamide </a:t>
            </a:r>
            <a:r>
              <a:rPr lang="en-US" sz="3600" dirty="0">
                <a:latin typeface="Times New Roman" pitchFamily="18" charset="0"/>
                <a:cs typeface="Times New Roman" pitchFamily="18" charset="0"/>
              </a:rPr>
              <a:t>may contribute to liver toxicity.  Most of the clinical benefit from pyrazinamide occurs early in treatment. Therefore, this drug is usually discontinued after 2 months of a 6-month regimen.</a:t>
            </a:r>
          </a:p>
          <a:p>
            <a:pPr marL="0" indent="0" algn="just">
              <a:buNone/>
            </a:pPr>
            <a:r>
              <a:rPr lang="en-US" sz="3600" dirty="0"/>
              <a:t> </a:t>
            </a:r>
          </a:p>
          <a:p>
            <a:pPr algn="just"/>
            <a:endParaRPr lang="en-US" sz="3600" dirty="0"/>
          </a:p>
        </p:txBody>
      </p:sp>
    </p:spTree>
    <p:extLst>
      <p:ext uri="{BB962C8B-B14F-4D97-AF65-F5344CB8AC3E}">
        <p14:creationId xmlns:p14="http://schemas.microsoft.com/office/powerpoint/2010/main" val="272461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 y="608012"/>
            <a:ext cx="11125200" cy="5227906"/>
          </a:xfrm>
        </p:spPr>
        <p:txBody>
          <a:bodyPr>
            <a:noAutofit/>
          </a:bodyPr>
          <a:lstStyle/>
          <a:p>
            <a:pPr marL="0" indent="0" algn="just">
              <a:buNone/>
            </a:pPr>
            <a:r>
              <a:rPr lang="en-US" sz="4000" b="1" dirty="0">
                <a:solidFill>
                  <a:schemeClr val="accent6">
                    <a:lumMod val="75000"/>
                  </a:schemeClr>
                </a:solidFill>
                <a:latin typeface="Times New Roman" pitchFamily="18" charset="0"/>
                <a:cs typeface="Times New Roman" pitchFamily="18" charset="0"/>
              </a:rPr>
              <a:t>E. </a:t>
            </a:r>
            <a:r>
              <a:rPr lang="en-US" sz="4000" b="1" dirty="0" err="1">
                <a:solidFill>
                  <a:schemeClr val="accent6">
                    <a:lumMod val="75000"/>
                  </a:schemeClr>
                </a:solidFill>
                <a:latin typeface="Times New Roman" pitchFamily="18" charset="0"/>
                <a:cs typeface="Times New Roman" pitchFamily="18" charset="0"/>
              </a:rPr>
              <a:t>Ethambutol</a:t>
            </a:r>
            <a:endParaRPr lang="en-US" sz="4000" dirty="0">
              <a:solidFill>
                <a:schemeClr val="accent6">
                  <a:lumMod val="75000"/>
                </a:schemeClr>
              </a:solidFill>
              <a:latin typeface="Times New Roman" pitchFamily="18" charset="0"/>
              <a:cs typeface="Times New Roman" pitchFamily="18" charset="0"/>
            </a:endParaRPr>
          </a:p>
          <a:p>
            <a:pPr algn="just"/>
            <a:r>
              <a:rPr lang="en-US" sz="4000" dirty="0" err="1">
                <a:latin typeface="Times New Roman" pitchFamily="18" charset="0"/>
                <a:cs typeface="Times New Roman" pitchFamily="18" charset="0"/>
              </a:rPr>
              <a:t>Ethambutol</a:t>
            </a:r>
            <a:r>
              <a:rPr lang="en-US" sz="4000" dirty="0">
                <a:latin typeface="Times New Roman" pitchFamily="18" charset="0"/>
                <a:cs typeface="Times New Roman" pitchFamily="18" charset="0"/>
              </a:rPr>
              <a:t>  is bacteriostatic and specific for mycobacteria. </a:t>
            </a:r>
            <a:r>
              <a:rPr lang="en-US" sz="4000" dirty="0" err="1">
                <a:latin typeface="Times New Roman" pitchFamily="18" charset="0"/>
                <a:cs typeface="Times New Roman" pitchFamily="18" charset="0"/>
              </a:rPr>
              <a:t>Ethambutol</a:t>
            </a:r>
            <a:r>
              <a:rPr lang="en-US" sz="4000" dirty="0">
                <a:latin typeface="Times New Roman" pitchFamily="18" charset="0"/>
                <a:cs typeface="Times New Roman" pitchFamily="18" charset="0"/>
              </a:rPr>
              <a:t> inhibits </a:t>
            </a:r>
            <a:r>
              <a:rPr lang="en-US" sz="4000" dirty="0" err="1">
                <a:latin typeface="Times New Roman" pitchFamily="18" charset="0"/>
                <a:cs typeface="Times New Roman" pitchFamily="18" charset="0"/>
              </a:rPr>
              <a:t>arabinosyl</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transferase</a:t>
            </a:r>
            <a:r>
              <a:rPr lang="en-US" sz="4000" dirty="0">
                <a:latin typeface="Times New Roman" pitchFamily="18" charset="0"/>
                <a:cs typeface="Times New Roman" pitchFamily="18" charset="0"/>
              </a:rPr>
              <a:t>—an enzyme important for the synthesis of the mycobacterial cell wall. </a:t>
            </a:r>
            <a:endParaRPr lang="en-US" sz="4000" dirty="0" smtClean="0">
              <a:latin typeface="Times New Roman" pitchFamily="18" charset="0"/>
              <a:cs typeface="Times New Roman" pitchFamily="18" charset="0"/>
            </a:endParaRPr>
          </a:p>
          <a:p>
            <a:pPr algn="just"/>
            <a:r>
              <a:rPr lang="en-US" sz="4000" dirty="0" err="1" smtClean="0">
                <a:latin typeface="Times New Roman" pitchFamily="18" charset="0"/>
                <a:cs typeface="Times New Roman" pitchFamily="18" charset="0"/>
              </a:rPr>
              <a:t>Ethambutol</a:t>
            </a:r>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is used in combination with pyrazinamide, isoniazid, and rifampin pending culture and susceptibility data.  </a:t>
            </a:r>
            <a:endParaRPr lang="en-US" sz="4000" dirty="0" smtClean="0">
              <a:latin typeface="Times New Roman" pitchFamily="18" charset="0"/>
              <a:cs typeface="Times New Roman" pitchFamily="18" charset="0"/>
            </a:endParaRPr>
          </a:p>
          <a:p>
            <a:pPr algn="just"/>
            <a:r>
              <a:rPr lang="en-US" sz="4000" dirty="0" err="1" smtClean="0">
                <a:latin typeface="Times New Roman" pitchFamily="18" charset="0"/>
                <a:cs typeface="Times New Roman" pitchFamily="18" charset="0"/>
              </a:rPr>
              <a:t>Ethambutol</a:t>
            </a:r>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is well distributed throughout the body.  Both the parent drug and metabolites are primarily excreted in the urine. The most</a:t>
            </a:r>
          </a:p>
          <a:p>
            <a:pPr marL="0" indent="0" algn="just">
              <a:buNone/>
            </a:pPr>
            <a:r>
              <a:rPr lang="en-US" sz="4000" dirty="0">
                <a:latin typeface="Times New Roman" pitchFamily="18" charset="0"/>
                <a:cs typeface="Times New Roman" pitchFamily="18" charset="0"/>
              </a:rPr>
              <a:t> </a:t>
            </a:r>
          </a:p>
          <a:p>
            <a:pPr algn="just"/>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778280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980" y="714106"/>
            <a:ext cx="11080750" cy="6675706"/>
          </a:xfrm>
        </p:spPr>
        <p:txBody>
          <a:bodyPr>
            <a:noAutofit/>
          </a:bodyPr>
          <a:lstStyle/>
          <a:p>
            <a:pPr algn="just"/>
            <a:r>
              <a:rPr lang="en-US" sz="3600" b="1" dirty="0">
                <a:solidFill>
                  <a:schemeClr val="accent6">
                    <a:lumMod val="75000"/>
                  </a:schemeClr>
                </a:solidFill>
                <a:latin typeface="Times New Roman" pitchFamily="18" charset="0"/>
                <a:cs typeface="Times New Roman" pitchFamily="18" charset="0"/>
              </a:rPr>
              <a:t>Tuberculosis</a:t>
            </a:r>
            <a:r>
              <a:rPr lang="en-US" sz="3600" dirty="0">
                <a:solidFill>
                  <a:schemeClr val="accent6">
                    <a:lumMod val="75000"/>
                  </a:schemeClr>
                </a:solidFill>
                <a:latin typeface="Times New Roman" pitchFamily="18" charset="0"/>
                <a:cs typeface="Times New Roman" pitchFamily="18" charset="0"/>
              </a:rPr>
              <a:t> (</a:t>
            </a:r>
            <a:r>
              <a:rPr lang="en-US" sz="3600" b="1" dirty="0">
                <a:solidFill>
                  <a:schemeClr val="accent6">
                    <a:lumMod val="75000"/>
                  </a:schemeClr>
                </a:solidFill>
                <a:latin typeface="Times New Roman" pitchFamily="18" charset="0"/>
                <a:cs typeface="Times New Roman" pitchFamily="18" charset="0"/>
              </a:rPr>
              <a:t>TB</a:t>
            </a:r>
            <a:r>
              <a:rPr lang="en-US" sz="3600" dirty="0">
                <a:solidFill>
                  <a:schemeClr val="accent6">
                    <a:lumMod val="75000"/>
                  </a:schemeClr>
                </a:solidFill>
                <a:latin typeface="Times New Roman" pitchFamily="18" charset="0"/>
                <a:cs typeface="Times New Roman" pitchFamily="18" charset="0"/>
              </a:rPr>
              <a:t>) </a:t>
            </a:r>
            <a:r>
              <a:rPr lang="en-US" sz="3600" dirty="0">
                <a:latin typeface="Times New Roman" pitchFamily="18" charset="0"/>
                <a:cs typeface="Times New Roman" pitchFamily="18" charset="0"/>
              </a:rPr>
              <a:t>is an </a:t>
            </a:r>
            <a:r>
              <a:rPr lang="en-US" sz="3600" dirty="0" smtClean="0">
                <a:latin typeface="Times New Roman" pitchFamily="18" charset="0"/>
                <a:cs typeface="Times New Roman" pitchFamily="18" charset="0"/>
              </a:rPr>
              <a:t>infectious disease</a:t>
            </a:r>
            <a:r>
              <a:rPr lang="en-US" sz="3600" dirty="0">
                <a:latin typeface="Times New Roman" pitchFamily="18" charset="0"/>
                <a:cs typeface="Times New Roman" pitchFamily="18" charset="0"/>
              </a:rPr>
              <a:t> caused by the </a:t>
            </a:r>
            <a:r>
              <a:rPr lang="en-US" sz="3600" dirty="0" smtClean="0">
                <a:latin typeface="Times New Roman" pitchFamily="18" charset="0"/>
                <a:cs typeface="Times New Roman" pitchFamily="18" charset="0"/>
              </a:rPr>
              <a:t> bacterium </a:t>
            </a:r>
            <a:r>
              <a:rPr lang="en-US" sz="3600" b="1" i="1" dirty="0" smtClean="0">
                <a:solidFill>
                  <a:srgbClr val="00B050"/>
                </a:solidFill>
                <a:latin typeface="Times New Roman" pitchFamily="18" charset="0"/>
                <a:cs typeface="Times New Roman" pitchFamily="18" charset="0"/>
              </a:rPr>
              <a:t>Mycobacterium tuberculosis</a:t>
            </a:r>
            <a:r>
              <a:rPr lang="en-US" sz="3600" b="1" dirty="0">
                <a:solidFill>
                  <a:srgbClr val="00B050"/>
                </a:solidFill>
                <a:latin typeface="Times New Roman" pitchFamily="18" charset="0"/>
                <a:cs typeface="Times New Roman" pitchFamily="18" charset="0"/>
              </a:rPr>
              <a:t> (MTB</a:t>
            </a:r>
            <a:r>
              <a:rPr lang="en-US" sz="3600" b="1" dirty="0" smtClean="0">
                <a:solidFill>
                  <a:srgbClr val="00B050"/>
                </a:solidFill>
                <a:latin typeface="Times New Roman" pitchFamily="18" charset="0"/>
                <a:cs typeface="Times New Roman" pitchFamily="18" charset="0"/>
              </a:rPr>
              <a:t>).</a:t>
            </a:r>
            <a:r>
              <a:rPr lang="en-US" sz="3600" b="1" dirty="0">
                <a:solidFill>
                  <a:srgbClr val="00B050"/>
                </a:solidFill>
                <a:latin typeface="Times New Roman" pitchFamily="18" charset="0"/>
                <a:cs typeface="Times New Roman" pitchFamily="18" charset="0"/>
              </a:rPr>
              <a:t> </a:t>
            </a:r>
            <a:endParaRPr lang="en-US" sz="3600" b="1" dirty="0" smtClean="0">
              <a:solidFill>
                <a:srgbClr val="00B050"/>
              </a:solidFill>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Tuberculosis </a:t>
            </a:r>
            <a:r>
              <a:rPr lang="en-US" sz="3600" dirty="0">
                <a:latin typeface="Times New Roman" pitchFamily="18" charset="0"/>
                <a:cs typeface="Times New Roman" pitchFamily="18" charset="0"/>
              </a:rPr>
              <a:t>generally affects the </a:t>
            </a:r>
            <a:r>
              <a:rPr lang="en-US" sz="3600" dirty="0" smtClean="0">
                <a:latin typeface="Times New Roman" pitchFamily="18" charset="0"/>
                <a:cs typeface="Times New Roman" pitchFamily="18" charset="0"/>
              </a:rPr>
              <a:t>lungs.</a:t>
            </a:r>
          </a:p>
          <a:p>
            <a:pPr algn="just"/>
            <a:r>
              <a:rPr lang="en-US" sz="3600" dirty="0" smtClean="0">
                <a:latin typeface="Times New Roman" pitchFamily="18" charset="0"/>
                <a:cs typeface="Times New Roman" pitchFamily="18" charset="0"/>
              </a:rPr>
              <a:t>Most </a:t>
            </a:r>
            <a:r>
              <a:rPr lang="en-US" sz="3600" dirty="0">
                <a:latin typeface="Times New Roman" pitchFamily="18" charset="0"/>
                <a:cs typeface="Times New Roman" pitchFamily="18" charset="0"/>
              </a:rPr>
              <a:t>infections do not have symptoms; in which case it is known as </a:t>
            </a:r>
            <a:r>
              <a:rPr lang="en-US" sz="3600" b="1" u="sng" dirty="0">
                <a:latin typeface="Times New Roman" pitchFamily="18" charset="0"/>
                <a:cs typeface="Times New Roman" pitchFamily="18" charset="0"/>
              </a:rPr>
              <a:t>latent tuberculosis. </a:t>
            </a:r>
            <a:endParaRPr lang="en-US" sz="3600" b="1" u="sng"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10</a:t>
            </a:r>
            <a:r>
              <a:rPr lang="en-US" sz="3600" dirty="0">
                <a:latin typeface="Times New Roman" pitchFamily="18" charset="0"/>
                <a:cs typeface="Times New Roman" pitchFamily="18" charset="0"/>
              </a:rPr>
              <a:t>% of latent infections progress to </a:t>
            </a:r>
            <a:r>
              <a:rPr lang="en-US" sz="3600" b="1" u="sng" dirty="0">
                <a:latin typeface="Times New Roman" pitchFamily="18" charset="0"/>
                <a:cs typeface="Times New Roman" pitchFamily="18" charset="0"/>
              </a:rPr>
              <a:t>active disease </a:t>
            </a:r>
            <a:r>
              <a:rPr lang="en-US" sz="3600" dirty="0">
                <a:latin typeface="Times New Roman" pitchFamily="18" charset="0"/>
                <a:cs typeface="Times New Roman" pitchFamily="18" charset="0"/>
              </a:rPr>
              <a:t>which, if left untreated, kills about half of those infected. </a:t>
            </a:r>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classic symptoms of active TB are a </a:t>
            </a:r>
            <a:r>
              <a:rPr lang="en-US" sz="3600" b="1" u="sng" dirty="0" smtClean="0">
                <a:latin typeface="Times New Roman" pitchFamily="18" charset="0"/>
                <a:cs typeface="Times New Roman" pitchFamily="18" charset="0"/>
              </a:rPr>
              <a:t>chronic cough</a:t>
            </a:r>
            <a:r>
              <a:rPr lang="en-US" sz="3600" b="1" u="sng" dirty="0">
                <a:latin typeface="Times New Roman" pitchFamily="18" charset="0"/>
                <a:cs typeface="Times New Roman" pitchFamily="18" charset="0"/>
              </a:rPr>
              <a:t> with blood-containing sputum, fever, night sweats, and weight </a:t>
            </a:r>
            <a:r>
              <a:rPr lang="en-US" sz="3600" b="1" u="sng" smtClean="0">
                <a:latin typeface="Times New Roman" pitchFamily="18" charset="0"/>
                <a:cs typeface="Times New Roman" pitchFamily="18" charset="0"/>
              </a:rPr>
              <a:t>loss..</a:t>
            </a:r>
            <a:endParaRPr lang="en-US" sz="36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35511405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4150" y="1848380"/>
            <a:ext cx="10972800" cy="5227906"/>
          </a:xfrm>
        </p:spPr>
        <p:txBody>
          <a:bodyPr/>
          <a:lstStyle/>
          <a:p>
            <a:pPr algn="just"/>
            <a:r>
              <a:rPr lang="en-US" sz="4000" dirty="0">
                <a:latin typeface="Times New Roman" pitchFamily="18" charset="0"/>
                <a:cs typeface="Times New Roman" pitchFamily="18" charset="0"/>
              </a:rPr>
              <a:t>important adverse effect is optic neuritis, which results in diminished visual acuity and loss of ability to discriminate between red and green.  Visual acuity and color discrimination should be tested prior to initiating therapy and periodically thereafter. </a:t>
            </a:r>
          </a:p>
          <a:p>
            <a:pPr algn="just"/>
            <a:endParaRPr lang="en-US" dirty="0"/>
          </a:p>
        </p:txBody>
      </p:sp>
    </p:spTree>
    <p:extLst>
      <p:ext uri="{BB962C8B-B14F-4D97-AF65-F5344CB8AC3E}">
        <p14:creationId xmlns:p14="http://schemas.microsoft.com/office/powerpoint/2010/main" val="1898995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050" y="560388"/>
            <a:ext cx="9525000" cy="680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6946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509" y="528109"/>
            <a:ext cx="11057573" cy="5227906"/>
          </a:xfrm>
        </p:spPr>
        <p:txBody>
          <a:bodyPr>
            <a:noAutofit/>
          </a:bodyPr>
          <a:lstStyle/>
          <a:p>
            <a:pPr marL="0" indent="0" algn="just">
              <a:buNone/>
            </a:pPr>
            <a:r>
              <a:rPr lang="en-US" dirty="0">
                <a:latin typeface="Times New Roman" pitchFamily="18" charset="0"/>
                <a:cs typeface="Times New Roman" pitchFamily="18" charset="0"/>
              </a:rPr>
              <a:t>Mycobacteria are resistant to most antibiotics because:</a:t>
            </a:r>
          </a:p>
          <a:p>
            <a:pPr marL="619123" indent="-619123" algn="just">
              <a:buFont typeface="+mj-lt"/>
              <a:buAutoNum type="arabicPeriod"/>
            </a:pPr>
            <a:r>
              <a:rPr lang="en-US" dirty="0">
                <a:latin typeface="Times New Roman" pitchFamily="18" charset="0"/>
                <a:cs typeface="Times New Roman" pitchFamily="18" charset="0"/>
              </a:rPr>
              <a:t>they grow more slowly than other </a:t>
            </a:r>
            <a:r>
              <a:rPr lang="en-US" dirty="0" smtClean="0">
                <a:latin typeface="Times New Roman" pitchFamily="18" charset="0"/>
                <a:cs typeface="Times New Roman" pitchFamily="18" charset="0"/>
              </a:rPr>
              <a:t>bacteria</a:t>
            </a:r>
            <a:r>
              <a:rPr lang="en-US" dirty="0">
                <a:latin typeface="Times New Roman" pitchFamily="18" charset="0"/>
                <a:cs typeface="Times New Roman" pitchFamily="18" charset="0"/>
              </a:rPr>
              <a:t>.</a:t>
            </a:r>
          </a:p>
          <a:p>
            <a:pPr marL="619123" indent="-619123" algn="just">
              <a:buFont typeface="+mj-lt"/>
              <a:buAutoNum type="arabicPeriod"/>
            </a:pPr>
            <a:r>
              <a:rPr lang="en-US" dirty="0">
                <a:latin typeface="Times New Roman" pitchFamily="18" charset="0"/>
                <a:cs typeface="Times New Roman" pitchFamily="18" charset="0"/>
              </a:rPr>
              <a:t>Mycobacterial cells can also be dormant and thus completely resistant to many </a:t>
            </a:r>
            <a:r>
              <a:rPr lang="en-US" dirty="0" smtClean="0">
                <a:latin typeface="Times New Roman" pitchFamily="18" charset="0"/>
                <a:cs typeface="Times New Roman" pitchFamily="18" charset="0"/>
              </a:rPr>
              <a:t>drugs.</a:t>
            </a:r>
          </a:p>
          <a:p>
            <a:pPr marL="619123" indent="-619123" algn="just">
              <a:buFont typeface="+mj-lt"/>
              <a:buAutoNum type="arabicPeriod"/>
            </a:pPr>
            <a:r>
              <a:rPr lang="en-US" dirty="0" smtClean="0">
                <a:latin typeface="Times New Roman" pitchFamily="18" charset="0"/>
                <a:cs typeface="Times New Roman" pitchFamily="18" charset="0"/>
              </a:rPr>
              <a:t> mycobacterial </a:t>
            </a:r>
            <a:r>
              <a:rPr lang="en-US" dirty="0">
                <a:latin typeface="Times New Roman" pitchFamily="18" charset="0"/>
                <a:cs typeface="Times New Roman" pitchFamily="18" charset="0"/>
              </a:rPr>
              <a:t>cell wall </a:t>
            </a:r>
            <a:r>
              <a:rPr lang="en-US" dirty="0" smtClean="0">
                <a:latin typeface="Times New Roman" pitchFamily="18" charset="0"/>
                <a:cs typeface="Times New Roman" pitchFamily="18" charset="0"/>
              </a:rPr>
              <a:t>is impermeable </a:t>
            </a:r>
            <a:r>
              <a:rPr lang="en-US" dirty="0">
                <a:latin typeface="Times New Roman" pitchFamily="18" charset="0"/>
                <a:cs typeface="Times New Roman" pitchFamily="18" charset="0"/>
              </a:rPr>
              <a:t>to many agents. </a:t>
            </a:r>
          </a:p>
          <a:p>
            <a:pPr marL="619123" indent="-619123" algn="just">
              <a:buFont typeface="+mj-lt"/>
              <a:buAutoNum type="arabicPeriod"/>
            </a:pPr>
            <a:r>
              <a:rPr lang="en-US" dirty="0">
                <a:latin typeface="Times New Roman" pitchFamily="18" charset="0"/>
                <a:cs typeface="Times New Roman" pitchFamily="18" charset="0"/>
              </a:rPr>
              <a:t>Mycobacterial species are intracellular </a:t>
            </a:r>
            <a:r>
              <a:rPr lang="en-US" dirty="0" smtClean="0">
                <a:latin typeface="Times New Roman" pitchFamily="18" charset="0"/>
                <a:cs typeface="Times New Roman" pitchFamily="18" charset="0"/>
              </a:rPr>
              <a:t>pathogens</a:t>
            </a:r>
            <a:endParaRPr lang="en-US" dirty="0">
              <a:latin typeface="Times New Roman" pitchFamily="18" charset="0"/>
              <a:cs typeface="Times New Roman" pitchFamily="18" charset="0"/>
            </a:endParaRPr>
          </a:p>
          <a:p>
            <a:pPr marL="619123" indent="-619123" algn="just">
              <a:buFont typeface="+mj-lt"/>
              <a:buAutoNum type="arabicPeriod"/>
            </a:pPr>
            <a:r>
              <a:rPr lang="en-US" dirty="0">
                <a:latin typeface="Times New Roman" pitchFamily="18" charset="0"/>
                <a:cs typeface="Times New Roman" pitchFamily="18" charset="0"/>
              </a:rPr>
              <a:t>mycobacteria are notorious for their ability to develop resistance. </a:t>
            </a:r>
          </a:p>
        </p:txBody>
      </p:sp>
    </p:spTree>
    <p:extLst>
      <p:ext uri="{BB962C8B-B14F-4D97-AF65-F5344CB8AC3E}">
        <p14:creationId xmlns:p14="http://schemas.microsoft.com/office/powerpoint/2010/main" val="3846804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350" y="303212"/>
            <a:ext cx="10206990" cy="1320271"/>
          </a:xfrm>
        </p:spPr>
        <p:txBody>
          <a:bodyPr/>
          <a:lstStyle/>
          <a:p>
            <a:pPr algn="l"/>
            <a:r>
              <a:rPr lang="en-US" dirty="0" smtClean="0">
                <a:solidFill>
                  <a:srgbClr val="FF0000"/>
                </a:solidFill>
                <a:latin typeface="Times New Roman" pitchFamily="18" charset="0"/>
                <a:cs typeface="Times New Roman" pitchFamily="18" charset="0"/>
              </a:rPr>
              <a:t>So T.B treatment characterized by:</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07950" y="1848380"/>
            <a:ext cx="11049000" cy="5227906"/>
          </a:xfrm>
        </p:spPr>
        <p:txBody>
          <a:bodyPr>
            <a:normAutofit/>
          </a:bodyPr>
          <a:lstStyle/>
          <a:p>
            <a:pPr algn="just"/>
            <a:r>
              <a:rPr lang="en-US" sz="4400" dirty="0" smtClean="0">
                <a:latin typeface="Times New Roman" pitchFamily="18" charset="0"/>
                <a:cs typeface="Times New Roman" pitchFamily="18" charset="0"/>
              </a:rPr>
              <a:t> </a:t>
            </a:r>
            <a:r>
              <a:rPr lang="en-US" sz="4400" dirty="0">
                <a:latin typeface="Times New Roman" pitchFamily="18" charset="0"/>
                <a:cs typeface="Times New Roman" pitchFamily="18" charset="0"/>
              </a:rPr>
              <a:t>two or more drugs are required to overcome these obstacles and to prevent emergence of resistance during the course of therapy. </a:t>
            </a:r>
            <a:endParaRPr lang="en-US" sz="4400" dirty="0" smtClean="0">
              <a:latin typeface="Times New Roman" pitchFamily="18" charset="0"/>
              <a:cs typeface="Times New Roman" pitchFamily="18" charset="0"/>
            </a:endParaRPr>
          </a:p>
          <a:p>
            <a:pPr algn="just"/>
            <a:r>
              <a:rPr lang="en-US" sz="4400" dirty="0" smtClean="0">
                <a:latin typeface="Times New Roman" pitchFamily="18" charset="0"/>
                <a:cs typeface="Times New Roman" pitchFamily="18" charset="0"/>
              </a:rPr>
              <a:t>The </a:t>
            </a:r>
            <a:r>
              <a:rPr lang="en-US" sz="4400" dirty="0">
                <a:latin typeface="Times New Roman" pitchFamily="18" charset="0"/>
                <a:cs typeface="Times New Roman" pitchFamily="18" charset="0"/>
              </a:rPr>
              <a:t>response of mycobacterial infections to chemotherapy is slow, and treatment must be administered for months to </a:t>
            </a:r>
            <a:r>
              <a:rPr lang="en-US" sz="4400" dirty="0" smtClean="0">
                <a:latin typeface="Times New Roman" pitchFamily="18" charset="0"/>
                <a:cs typeface="Times New Roman" pitchFamily="18" charset="0"/>
              </a:rPr>
              <a:t>years.</a:t>
            </a:r>
            <a:endParaRPr lang="en-US" sz="4400" dirty="0">
              <a:latin typeface="Times New Roman" pitchFamily="18" charset="0"/>
              <a:cs typeface="Times New Roman" pitchFamily="18" charset="0"/>
            </a:endParaRPr>
          </a:p>
          <a:p>
            <a:pPr algn="just"/>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4143306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150" y="637906"/>
            <a:ext cx="10972800" cy="5227906"/>
          </a:xfrm>
        </p:spPr>
        <p:txBody>
          <a:bodyPr>
            <a:noAutofit/>
          </a:bodyPr>
          <a:lstStyle/>
          <a:p>
            <a:pPr marL="0" indent="0" algn="just">
              <a:buNone/>
            </a:pPr>
            <a:r>
              <a:rPr lang="en-US" sz="4000" b="1" dirty="0">
                <a:solidFill>
                  <a:schemeClr val="accent6"/>
                </a:solidFill>
                <a:latin typeface="Times New Roman" pitchFamily="18" charset="0"/>
                <a:cs typeface="Times New Roman" pitchFamily="18" charset="0"/>
              </a:rPr>
              <a:t>TB treatment generally includes</a:t>
            </a:r>
            <a:r>
              <a:rPr lang="en-US" sz="4000" b="1" dirty="0" smtClean="0">
                <a:solidFill>
                  <a:schemeClr val="accent6"/>
                </a:solidFill>
                <a:latin typeface="Times New Roman" pitchFamily="18" charset="0"/>
                <a:cs typeface="Times New Roman" pitchFamily="18" charset="0"/>
              </a:rPr>
              <a:t>:</a:t>
            </a:r>
            <a:endParaRPr lang="en-US" sz="4000" b="1" dirty="0">
              <a:solidFill>
                <a:schemeClr val="accent6"/>
              </a:solidFill>
              <a:latin typeface="Times New Roman" pitchFamily="18" charset="0"/>
              <a:cs typeface="Times New Roman" pitchFamily="18" charset="0"/>
            </a:endParaRPr>
          </a:p>
          <a:p>
            <a:pPr marL="742950" indent="-742950" algn="just">
              <a:buAutoNum type="arabicPeriod"/>
            </a:pPr>
            <a:r>
              <a:rPr lang="en-US" sz="3600" b="1" dirty="0" smtClean="0">
                <a:latin typeface="Times New Roman" pitchFamily="18" charset="0"/>
                <a:cs typeface="Times New Roman" pitchFamily="18" charset="0"/>
              </a:rPr>
              <a:t>first-line </a:t>
            </a:r>
            <a:r>
              <a:rPr lang="en-US" sz="3600" b="1" dirty="0">
                <a:latin typeface="Times New Roman" pitchFamily="18" charset="0"/>
                <a:cs typeface="Times New Roman" pitchFamily="18" charset="0"/>
              </a:rPr>
              <a:t>drugs:</a:t>
            </a:r>
            <a:r>
              <a:rPr lang="en-US" sz="3600" dirty="0">
                <a:latin typeface="Times New Roman" pitchFamily="18" charset="0"/>
                <a:cs typeface="Times New Roman" pitchFamily="18" charset="0"/>
              </a:rPr>
              <a:t> </a:t>
            </a:r>
            <a:r>
              <a:rPr lang="en-US" sz="3600" i="1" dirty="0">
                <a:latin typeface="Times New Roman" pitchFamily="18" charset="0"/>
                <a:cs typeface="Times New Roman" pitchFamily="18" charset="0"/>
              </a:rPr>
              <a:t>Rifampin, Isoniazid , </a:t>
            </a:r>
            <a:r>
              <a:rPr lang="en-US" sz="3600" i="1" dirty="0" err="1">
                <a:latin typeface="Times New Roman" pitchFamily="18" charset="0"/>
                <a:cs typeface="Times New Roman" pitchFamily="18" charset="0"/>
              </a:rPr>
              <a:t>Ethambutol</a:t>
            </a:r>
            <a:r>
              <a:rPr lang="en-US" sz="3600" i="1" dirty="0">
                <a:latin typeface="Times New Roman" pitchFamily="18" charset="0"/>
                <a:cs typeface="Times New Roman" pitchFamily="18" charset="0"/>
              </a:rPr>
              <a:t>, </a:t>
            </a:r>
            <a:r>
              <a:rPr lang="en-US" sz="3600" dirty="0">
                <a:latin typeface="Times New Roman" pitchFamily="18" charset="0"/>
                <a:cs typeface="Times New Roman" pitchFamily="18" charset="0"/>
              </a:rPr>
              <a:t>, </a:t>
            </a:r>
            <a:r>
              <a:rPr lang="en-US" sz="3600" i="1" dirty="0">
                <a:latin typeface="Times New Roman" pitchFamily="18" charset="0"/>
                <a:cs typeface="Times New Roman" pitchFamily="18" charset="0"/>
              </a:rPr>
              <a:t>Pyrazinamide</a:t>
            </a:r>
            <a:r>
              <a:rPr lang="en-US" sz="3600" dirty="0" smtClean="0">
                <a:latin typeface="Times New Roman" pitchFamily="18" charset="0"/>
                <a:cs typeface="Times New Roman" pitchFamily="18" charset="0"/>
              </a:rPr>
              <a:t>.</a:t>
            </a:r>
          </a:p>
          <a:p>
            <a:pPr marL="0" indent="0" algn="just">
              <a:buNone/>
            </a:pPr>
            <a:endParaRPr lang="en-US" sz="3600" dirty="0">
              <a:latin typeface="Times New Roman" pitchFamily="18" charset="0"/>
              <a:cs typeface="Times New Roman" pitchFamily="18" charset="0"/>
            </a:endParaRPr>
          </a:p>
          <a:p>
            <a:pPr marL="0" indent="0" algn="just">
              <a:buNone/>
            </a:pPr>
            <a:r>
              <a:rPr lang="en-US" sz="3600" dirty="0">
                <a:latin typeface="Times New Roman" pitchFamily="18" charset="0"/>
                <a:cs typeface="Times New Roman" pitchFamily="18" charset="0"/>
              </a:rPr>
              <a:t> </a:t>
            </a:r>
            <a:r>
              <a:rPr lang="en-US" sz="3600" b="1" dirty="0">
                <a:latin typeface="Times New Roman" pitchFamily="18" charset="0"/>
                <a:cs typeface="Times New Roman" pitchFamily="18" charset="0"/>
              </a:rPr>
              <a:t>2. Second-line drugs:</a:t>
            </a:r>
            <a:r>
              <a:rPr lang="en-US" sz="3600" dirty="0">
                <a:latin typeface="Times New Roman" pitchFamily="18" charset="0"/>
                <a:cs typeface="Times New Roman" pitchFamily="18" charset="0"/>
              </a:rPr>
              <a:t> include an aminoglycoside (streptomycin, kanamycin, or </a:t>
            </a:r>
            <a:r>
              <a:rPr lang="en-US" sz="3600" dirty="0" err="1">
                <a:latin typeface="Times New Roman" pitchFamily="18" charset="0"/>
                <a:cs typeface="Times New Roman" pitchFamily="18" charset="0"/>
              </a:rPr>
              <a:t>amikacin</a:t>
            </a:r>
            <a:r>
              <a:rPr lang="en-US" sz="3600" dirty="0">
                <a:latin typeface="Times New Roman" pitchFamily="18" charset="0"/>
                <a:cs typeface="Times New Roman" pitchFamily="18" charset="0"/>
              </a:rPr>
              <a:t>) or </a:t>
            </a:r>
            <a:r>
              <a:rPr lang="en-US" sz="3600" dirty="0" err="1">
                <a:latin typeface="Times New Roman" pitchFamily="18" charset="0"/>
                <a:cs typeface="Times New Roman" pitchFamily="18" charset="0"/>
              </a:rPr>
              <a:t>capreomycin</a:t>
            </a:r>
            <a:r>
              <a:rPr lang="en-US" sz="3600" dirty="0">
                <a:latin typeface="Times New Roman" pitchFamily="18" charset="0"/>
                <a:cs typeface="Times New Roman" pitchFamily="18" charset="0"/>
              </a:rPr>
              <a:t> (all injectable agents), a </a:t>
            </a:r>
            <a:r>
              <a:rPr lang="en-US" sz="3600" dirty="0" err="1">
                <a:latin typeface="Times New Roman" pitchFamily="18" charset="0"/>
                <a:cs typeface="Times New Roman" pitchFamily="18" charset="0"/>
              </a:rPr>
              <a:t>fluoroquinolone</a:t>
            </a:r>
            <a:r>
              <a:rPr lang="en-US" sz="3600" dirty="0">
                <a:latin typeface="Times New Roman" pitchFamily="18" charset="0"/>
                <a:cs typeface="Times New Roman" pitchFamily="18" charset="0"/>
              </a:rPr>
              <a:t> (typically levofloxacin or </a:t>
            </a:r>
            <a:r>
              <a:rPr lang="en-US" sz="3600" dirty="0" err="1">
                <a:latin typeface="Times New Roman" pitchFamily="18" charset="0"/>
                <a:cs typeface="Times New Roman" pitchFamily="18" charset="0"/>
              </a:rPr>
              <a:t>moxifloxacin</a:t>
            </a:r>
            <a:r>
              <a:rPr lang="en-US" sz="3600" dirty="0" smtClean="0">
                <a:latin typeface="Times New Roman" pitchFamily="18" charset="0"/>
                <a:cs typeface="Times New Roman" pitchFamily="18" charset="0"/>
              </a:rPr>
              <a:t>).</a:t>
            </a:r>
          </a:p>
          <a:p>
            <a:pPr algn="just"/>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are typically less effective, more </a:t>
            </a:r>
            <a:r>
              <a:rPr lang="en-US" sz="3600" dirty="0" smtClean="0">
                <a:latin typeface="Times New Roman" pitchFamily="18" charset="0"/>
                <a:cs typeface="Times New Roman" pitchFamily="18" charset="0"/>
              </a:rPr>
              <a:t>toxic</a:t>
            </a:r>
            <a:r>
              <a:rPr lang="en-US" sz="3600" dirty="0">
                <a:latin typeface="Times New Roman" pitchFamily="18" charset="0"/>
                <a:cs typeface="Times New Roman" pitchFamily="18" charset="0"/>
              </a:rPr>
              <a:t>.</a:t>
            </a:r>
            <a:r>
              <a:rPr lang="en-US" sz="3600" dirty="0" smtClean="0">
                <a:latin typeface="Times New Roman" pitchFamily="18" charset="0"/>
                <a:cs typeface="Times New Roman" pitchFamily="18" charset="0"/>
              </a:rPr>
              <a:t> </a:t>
            </a:r>
          </a:p>
          <a:p>
            <a:pPr algn="just"/>
            <a:r>
              <a:rPr lang="en-US" sz="3600" dirty="0" smtClean="0">
                <a:latin typeface="Times New Roman" pitchFamily="18" charset="0"/>
                <a:cs typeface="Times New Roman" pitchFamily="18" charset="0"/>
              </a:rPr>
              <a:t>less </a:t>
            </a:r>
            <a:r>
              <a:rPr lang="en-US" sz="3600" dirty="0">
                <a:latin typeface="Times New Roman" pitchFamily="18" charset="0"/>
                <a:cs typeface="Times New Roman" pitchFamily="18" charset="0"/>
              </a:rPr>
              <a:t>extensively studied. </a:t>
            </a:r>
            <a:r>
              <a:rPr lang="en-US" sz="3600" b="1" u="sng" dirty="0">
                <a:latin typeface="Times New Roman" pitchFamily="18" charset="0"/>
                <a:cs typeface="Times New Roman" pitchFamily="18" charset="0"/>
              </a:rPr>
              <a:t>They are used for patients who cannot tolerate the first-line drugs or who are infected with resistant TB. </a:t>
            </a:r>
          </a:p>
          <a:p>
            <a:pPr algn="just"/>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778942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350" y="583141"/>
            <a:ext cx="10206990" cy="1320271"/>
          </a:xfrm>
        </p:spPr>
        <p:txBody>
          <a:bodyPr>
            <a:noAutofit/>
          </a:bodyPr>
          <a:lstStyle/>
          <a:p>
            <a:r>
              <a:rPr lang="en-US" sz="5400" b="1" dirty="0">
                <a:solidFill>
                  <a:schemeClr val="accent6"/>
                </a:solidFill>
                <a:latin typeface="Gisha" pitchFamily="34" charset="-79"/>
                <a:cs typeface="Gisha" pitchFamily="34" charset="-79"/>
              </a:rPr>
              <a:t>A. Isoniazid (INH)</a:t>
            </a:r>
            <a:r>
              <a:rPr lang="en-US" sz="5400" dirty="0">
                <a:solidFill>
                  <a:schemeClr val="accent6"/>
                </a:solidFill>
                <a:latin typeface="Gisha" pitchFamily="34" charset="-79"/>
                <a:cs typeface="Gisha" pitchFamily="34" charset="-79"/>
              </a:rPr>
              <a:t/>
            </a:r>
            <a:br>
              <a:rPr lang="en-US" sz="5400" dirty="0">
                <a:solidFill>
                  <a:schemeClr val="accent6"/>
                </a:solidFill>
                <a:latin typeface="Gisha" pitchFamily="34" charset="-79"/>
                <a:cs typeface="Gisha" pitchFamily="34" charset="-79"/>
              </a:rPr>
            </a:br>
            <a:endParaRPr lang="en-US" sz="5400" dirty="0">
              <a:solidFill>
                <a:schemeClr val="accent6"/>
              </a:solidFill>
              <a:latin typeface="Gisha" pitchFamily="34" charset="-79"/>
              <a:cs typeface="Gisha" pitchFamily="34" charset="-79"/>
            </a:endParaRPr>
          </a:p>
        </p:txBody>
      </p:sp>
      <p:sp>
        <p:nvSpPr>
          <p:cNvPr id="3" name="Content Placeholder 2"/>
          <p:cNvSpPr>
            <a:spLocks noGrp="1"/>
          </p:cNvSpPr>
          <p:nvPr>
            <p:ph idx="1"/>
          </p:nvPr>
        </p:nvSpPr>
        <p:spPr>
          <a:xfrm>
            <a:off x="-44450" y="1446212"/>
            <a:ext cx="11201400" cy="5227906"/>
          </a:xfrm>
        </p:spPr>
        <p:txBody>
          <a:bodyPr>
            <a:noAutofit/>
          </a:bodyPr>
          <a:lstStyle/>
          <a:p>
            <a:pPr algn="just"/>
            <a:r>
              <a:rPr lang="en-US" sz="3600" dirty="0" smtClean="0">
                <a:latin typeface="Times New Roman" pitchFamily="18" charset="0"/>
                <a:cs typeface="Times New Roman" pitchFamily="18" charset="0"/>
              </a:rPr>
              <a:t>Isoniazid  </a:t>
            </a:r>
            <a:r>
              <a:rPr lang="en-US" sz="3600" dirty="0">
                <a:latin typeface="Times New Roman" pitchFamily="18" charset="0"/>
                <a:cs typeface="Times New Roman" pitchFamily="18" charset="0"/>
              </a:rPr>
              <a:t>along with rifampin, is one of the two most important TB drugs.</a:t>
            </a:r>
          </a:p>
          <a:p>
            <a:pPr marL="0" indent="0" algn="just">
              <a:buNone/>
            </a:pPr>
            <a:r>
              <a:rPr lang="en-US" sz="3600" b="1" dirty="0">
                <a:solidFill>
                  <a:schemeClr val="accent1">
                    <a:lumMod val="75000"/>
                  </a:schemeClr>
                </a:solidFill>
                <a:latin typeface="Times New Roman" pitchFamily="18" charset="0"/>
                <a:cs typeface="Times New Roman" pitchFamily="18" charset="0"/>
              </a:rPr>
              <a:t>1. Mechanism of action:</a:t>
            </a:r>
            <a:r>
              <a:rPr lang="en-US" sz="3600" dirty="0">
                <a:solidFill>
                  <a:schemeClr val="accent1">
                    <a:lumMod val="75000"/>
                  </a:schemeClr>
                </a:solidFill>
                <a:latin typeface="Times New Roman" pitchFamily="18" charset="0"/>
                <a:cs typeface="Times New Roman" pitchFamily="18" charset="0"/>
              </a:rPr>
              <a:t> </a:t>
            </a:r>
            <a:endParaRPr lang="en-US" sz="3600" dirty="0" smtClean="0">
              <a:solidFill>
                <a:schemeClr val="accent1">
                  <a:lumMod val="75000"/>
                </a:schemeClr>
              </a:solidFill>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Isoniazid </a:t>
            </a:r>
            <a:r>
              <a:rPr lang="en-US" sz="3600" dirty="0">
                <a:latin typeface="Times New Roman" pitchFamily="18" charset="0"/>
                <a:cs typeface="Times New Roman" pitchFamily="18" charset="0"/>
              </a:rPr>
              <a:t>is a </a:t>
            </a:r>
            <a:r>
              <a:rPr lang="en-US" sz="3600" dirty="0" err="1">
                <a:latin typeface="Times New Roman" pitchFamily="18" charset="0"/>
                <a:cs typeface="Times New Roman" pitchFamily="18" charset="0"/>
              </a:rPr>
              <a:t>prodrug</a:t>
            </a:r>
            <a:r>
              <a:rPr lang="en-US" sz="3600" dirty="0">
                <a:latin typeface="Times New Roman" pitchFamily="18" charset="0"/>
                <a:cs typeface="Times New Roman" pitchFamily="18" charset="0"/>
              </a:rPr>
              <a:t> activated by a mycobacterial catalase–peroxidase (</a:t>
            </a:r>
            <a:r>
              <a:rPr lang="en-US" sz="3600" dirty="0" err="1">
                <a:latin typeface="Times New Roman" pitchFamily="18" charset="0"/>
                <a:cs typeface="Times New Roman" pitchFamily="18" charset="0"/>
              </a:rPr>
              <a:t>KatG</a:t>
            </a:r>
            <a:r>
              <a:rPr lang="en-US" sz="3600" dirty="0" smtClean="0">
                <a:latin typeface="Times New Roman" pitchFamily="18" charset="0"/>
                <a:cs typeface="Times New Roman" pitchFamily="18" charset="0"/>
              </a:rPr>
              <a:t>).</a:t>
            </a:r>
          </a:p>
          <a:p>
            <a:pPr algn="just"/>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Isoniazid targets the enzymes </a:t>
            </a:r>
            <a:r>
              <a:rPr lang="en-US" sz="3600" b="1" u="sng" dirty="0">
                <a:latin typeface="Times New Roman" pitchFamily="18" charset="0"/>
                <a:cs typeface="Times New Roman" pitchFamily="18" charset="0"/>
              </a:rPr>
              <a:t>acyl carrier protein </a:t>
            </a:r>
            <a:r>
              <a:rPr lang="en-US" sz="3600" b="1" u="sng" dirty="0" err="1">
                <a:latin typeface="Times New Roman" pitchFamily="18" charset="0"/>
                <a:cs typeface="Times New Roman" pitchFamily="18" charset="0"/>
              </a:rPr>
              <a:t>reductase</a:t>
            </a:r>
            <a:r>
              <a:rPr lang="en-US" sz="3600" b="1" u="sng" dirty="0">
                <a:latin typeface="Times New Roman" pitchFamily="18" charset="0"/>
                <a:cs typeface="Times New Roman" pitchFamily="18" charset="0"/>
              </a:rPr>
              <a:t> (</a:t>
            </a:r>
            <a:r>
              <a:rPr lang="en-US" sz="3600" b="1" u="sng" dirty="0" err="1">
                <a:latin typeface="Times New Roman" pitchFamily="18" charset="0"/>
                <a:cs typeface="Times New Roman" pitchFamily="18" charset="0"/>
              </a:rPr>
              <a:t>InhA</a:t>
            </a:r>
            <a:r>
              <a:rPr lang="en-US" sz="3600" b="1" u="sng" dirty="0">
                <a:latin typeface="Times New Roman" pitchFamily="18" charset="0"/>
                <a:cs typeface="Times New Roman" pitchFamily="18" charset="0"/>
              </a:rPr>
              <a:t>) and β-</a:t>
            </a:r>
            <a:r>
              <a:rPr lang="en-US" sz="3600" b="1" u="sng" dirty="0" err="1">
                <a:latin typeface="Times New Roman" pitchFamily="18" charset="0"/>
                <a:cs typeface="Times New Roman" pitchFamily="18" charset="0"/>
              </a:rPr>
              <a:t>ketoacyl</a:t>
            </a:r>
            <a:r>
              <a:rPr lang="en-US" sz="3600" b="1" u="sng" dirty="0">
                <a:latin typeface="Times New Roman" pitchFamily="18" charset="0"/>
                <a:cs typeface="Times New Roman" pitchFamily="18" charset="0"/>
              </a:rPr>
              <a:t>-ACP synthase (</a:t>
            </a:r>
            <a:r>
              <a:rPr lang="en-US" sz="3600" b="1" u="sng" dirty="0" err="1">
                <a:latin typeface="Times New Roman" pitchFamily="18" charset="0"/>
                <a:cs typeface="Times New Roman" pitchFamily="18" charset="0"/>
              </a:rPr>
              <a:t>KasA</a:t>
            </a:r>
            <a:r>
              <a:rPr lang="en-US" sz="3600" b="1" u="sng" dirty="0">
                <a:latin typeface="Times New Roman" pitchFamily="18" charset="0"/>
                <a:cs typeface="Times New Roman" pitchFamily="18" charset="0"/>
              </a:rPr>
              <a:t>), </a:t>
            </a:r>
            <a:r>
              <a:rPr lang="en-US" sz="3600" b="1" u="sng" dirty="0" smtClean="0">
                <a:latin typeface="Times New Roman" pitchFamily="18" charset="0"/>
                <a:cs typeface="Times New Roman" pitchFamily="18" charset="0"/>
              </a:rPr>
              <a:t>essential </a:t>
            </a:r>
            <a:r>
              <a:rPr lang="en-US" sz="3600" b="1" u="sng" dirty="0">
                <a:latin typeface="Times New Roman" pitchFamily="18" charset="0"/>
                <a:cs typeface="Times New Roman" pitchFamily="18" charset="0"/>
              </a:rPr>
              <a:t>for the synthesis of </a:t>
            </a:r>
            <a:r>
              <a:rPr lang="en-US" sz="3600" b="1" u="sng" dirty="0" err="1">
                <a:latin typeface="Times New Roman" pitchFamily="18" charset="0"/>
                <a:cs typeface="Times New Roman" pitchFamily="18" charset="0"/>
              </a:rPr>
              <a:t>mycolic</a:t>
            </a:r>
            <a:r>
              <a:rPr lang="en-US" sz="3600" b="1" u="sng" dirty="0">
                <a:latin typeface="Times New Roman" pitchFamily="18" charset="0"/>
                <a:cs typeface="Times New Roman" pitchFamily="18" charset="0"/>
              </a:rPr>
              <a:t> acid. </a:t>
            </a:r>
            <a:endParaRPr lang="en-US" sz="3600" b="1" u="sng" dirty="0" smtClean="0">
              <a:latin typeface="Times New Roman" pitchFamily="18" charset="0"/>
              <a:cs typeface="Times New Roman" pitchFamily="18" charset="0"/>
            </a:endParaRPr>
          </a:p>
          <a:p>
            <a:pPr algn="just"/>
            <a:r>
              <a:rPr lang="en-US" sz="3600" b="1" u="sng" dirty="0" smtClean="0">
                <a:latin typeface="Times New Roman" pitchFamily="18" charset="0"/>
                <a:cs typeface="Times New Roman" pitchFamily="18" charset="0"/>
              </a:rPr>
              <a:t>Inhibiting </a:t>
            </a:r>
            <a:r>
              <a:rPr lang="en-US" sz="3600" b="1" u="sng" dirty="0" err="1">
                <a:latin typeface="Times New Roman" pitchFamily="18" charset="0"/>
                <a:cs typeface="Times New Roman" pitchFamily="18" charset="0"/>
              </a:rPr>
              <a:t>mycolic</a:t>
            </a:r>
            <a:r>
              <a:rPr lang="en-US" sz="3600" b="1" u="sng" dirty="0">
                <a:latin typeface="Times New Roman" pitchFamily="18" charset="0"/>
                <a:cs typeface="Times New Roman" pitchFamily="18" charset="0"/>
              </a:rPr>
              <a:t> acid leads to a disruption in the </a:t>
            </a:r>
            <a:r>
              <a:rPr lang="en-US" sz="3600" b="1" u="sng" dirty="0" smtClean="0">
                <a:latin typeface="Times New Roman" pitchFamily="18" charset="0"/>
                <a:cs typeface="Times New Roman" pitchFamily="18" charset="0"/>
              </a:rPr>
              <a:t>bacterial cell </a:t>
            </a:r>
            <a:r>
              <a:rPr lang="en-US" sz="3600" b="1" u="sng" dirty="0">
                <a:latin typeface="Times New Roman" pitchFamily="18" charset="0"/>
                <a:cs typeface="Times New Roman" pitchFamily="18" charset="0"/>
              </a:rPr>
              <a:t>wall.</a:t>
            </a:r>
          </a:p>
          <a:p>
            <a:pPr algn="just"/>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355968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0350" y="531812"/>
            <a:ext cx="10896600" cy="5227906"/>
          </a:xfrm>
        </p:spPr>
        <p:txBody>
          <a:bodyPr>
            <a:noAutofit/>
          </a:bodyPr>
          <a:lstStyle/>
          <a:p>
            <a:pPr marL="0" indent="0" algn="just">
              <a:buNone/>
            </a:pPr>
            <a:r>
              <a:rPr lang="en-US" sz="4000" b="1" dirty="0">
                <a:solidFill>
                  <a:schemeClr val="accent1">
                    <a:lumMod val="75000"/>
                  </a:schemeClr>
                </a:solidFill>
                <a:latin typeface="Times New Roman" pitchFamily="18" charset="0"/>
                <a:cs typeface="Times New Roman" pitchFamily="18" charset="0"/>
              </a:rPr>
              <a:t>2. </a:t>
            </a:r>
            <a:r>
              <a:rPr lang="en-US" sz="4000" b="1" dirty="0" smtClean="0">
                <a:solidFill>
                  <a:schemeClr val="accent1">
                    <a:lumMod val="75000"/>
                  </a:schemeClr>
                </a:solidFill>
                <a:latin typeface="Times New Roman" pitchFamily="18" charset="0"/>
                <a:cs typeface="Times New Roman" pitchFamily="18" charset="0"/>
              </a:rPr>
              <a:t>Pharmacokinetics</a:t>
            </a:r>
          </a:p>
          <a:p>
            <a:pPr algn="just"/>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Isoniazid is readily absorbed after oral administration. Absorption is impaired if isoniazid is taken with </a:t>
            </a:r>
            <a:r>
              <a:rPr lang="en-US" sz="4000" dirty="0" smtClean="0">
                <a:latin typeface="Times New Roman" pitchFamily="18" charset="0"/>
                <a:cs typeface="Times New Roman" pitchFamily="18" charset="0"/>
              </a:rPr>
              <a:t>food. </a:t>
            </a:r>
          </a:p>
          <a:p>
            <a:pPr algn="just"/>
            <a:r>
              <a:rPr lang="en-US" sz="4000" dirty="0" smtClean="0">
                <a:latin typeface="Times New Roman" pitchFamily="18" charset="0"/>
                <a:cs typeface="Times New Roman" pitchFamily="18" charset="0"/>
              </a:rPr>
              <a:t>The </a:t>
            </a:r>
            <a:r>
              <a:rPr lang="en-US" sz="4000" dirty="0">
                <a:latin typeface="Times New Roman" pitchFamily="18" charset="0"/>
                <a:cs typeface="Times New Roman" pitchFamily="18" charset="0"/>
              </a:rPr>
              <a:t>drug diffuses into all body fluids, cells, and </a:t>
            </a:r>
            <a:r>
              <a:rPr lang="en-US" sz="4000" dirty="0" err="1">
                <a:latin typeface="Times New Roman" pitchFamily="18" charset="0"/>
                <a:cs typeface="Times New Roman" pitchFamily="18" charset="0"/>
              </a:rPr>
              <a:t>caseous</a:t>
            </a:r>
            <a:r>
              <a:rPr lang="en-US" sz="4000" dirty="0">
                <a:latin typeface="Times New Roman" pitchFamily="18" charset="0"/>
                <a:cs typeface="Times New Roman" pitchFamily="18" charset="0"/>
              </a:rPr>
              <a:t> material (necrotic tissue resembling cheese that is produced in </a:t>
            </a:r>
            <a:r>
              <a:rPr lang="en-US" sz="4000" dirty="0" err="1">
                <a:latin typeface="Times New Roman" pitchFamily="18" charset="0"/>
                <a:cs typeface="Times New Roman" pitchFamily="18" charset="0"/>
              </a:rPr>
              <a:t>tuberculous</a:t>
            </a:r>
            <a:r>
              <a:rPr lang="en-US" sz="4000" dirty="0">
                <a:latin typeface="Times New Roman" pitchFamily="18" charset="0"/>
                <a:cs typeface="Times New Roman" pitchFamily="18" charset="0"/>
              </a:rPr>
              <a:t> lesions</a:t>
            </a:r>
            <a:r>
              <a:rPr lang="en-US" sz="4000" dirty="0" smtClean="0">
                <a:latin typeface="Times New Roman" pitchFamily="18" charset="0"/>
                <a:cs typeface="Times New Roman" pitchFamily="18" charset="0"/>
              </a:rPr>
              <a:t>).</a:t>
            </a:r>
          </a:p>
          <a:p>
            <a:pPr algn="just"/>
            <a:r>
              <a:rPr lang="en-US" sz="4000" dirty="0" smtClean="0">
                <a:latin typeface="Times New Roman" pitchFamily="18" charset="0"/>
                <a:cs typeface="Times New Roman" pitchFamily="18" charset="0"/>
              </a:rPr>
              <a:t>Isoniazid </a:t>
            </a:r>
            <a:r>
              <a:rPr lang="en-US" sz="4000" dirty="0">
                <a:latin typeface="Times New Roman" pitchFamily="18" charset="0"/>
                <a:cs typeface="Times New Roman" pitchFamily="18" charset="0"/>
              </a:rPr>
              <a:t>undergoes N-acetylation and hydrolysis, resulting in inactive products. </a:t>
            </a:r>
          </a:p>
          <a:p>
            <a:pPr marL="0" indent="0" algn="just">
              <a:buNone/>
            </a:pPr>
            <a:r>
              <a:rPr lang="en-US" sz="4000" dirty="0">
                <a:latin typeface="Times New Roman" pitchFamily="18" charset="0"/>
                <a:cs typeface="Times New Roman" pitchFamily="18" charset="0"/>
              </a:rPr>
              <a:t> </a:t>
            </a:r>
          </a:p>
          <a:p>
            <a:pPr marL="0" indent="0" algn="just">
              <a:buNone/>
            </a:pP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1912967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150" y="836612"/>
            <a:ext cx="10972800" cy="5227906"/>
          </a:xfrm>
        </p:spPr>
        <p:txBody>
          <a:bodyPr>
            <a:noAutofit/>
          </a:bodyPr>
          <a:lstStyle/>
          <a:p>
            <a:pPr marL="0" indent="0" algn="just">
              <a:buNone/>
            </a:pPr>
            <a:r>
              <a:rPr lang="en-US" sz="4000" b="1" dirty="0">
                <a:solidFill>
                  <a:schemeClr val="accent1">
                    <a:lumMod val="75000"/>
                  </a:schemeClr>
                </a:solidFill>
                <a:latin typeface="Times New Roman" pitchFamily="18" charset="0"/>
                <a:cs typeface="Times New Roman" pitchFamily="18" charset="0"/>
              </a:rPr>
              <a:t>3. Adverse effects:</a:t>
            </a:r>
            <a:endParaRPr lang="en-US" sz="4000" dirty="0">
              <a:solidFill>
                <a:schemeClr val="accent1">
                  <a:lumMod val="75000"/>
                </a:schemeClr>
              </a:solidFill>
              <a:latin typeface="Times New Roman" pitchFamily="18" charset="0"/>
              <a:cs typeface="Times New Roman" pitchFamily="18" charset="0"/>
            </a:endParaRPr>
          </a:p>
          <a:p>
            <a:pPr marL="0" lvl="0" indent="0" algn="just">
              <a:buNone/>
            </a:pPr>
            <a:r>
              <a:rPr lang="en-US" sz="3600" dirty="0">
                <a:latin typeface="Times New Roman" pitchFamily="18" charset="0"/>
                <a:cs typeface="Times New Roman" pitchFamily="18" charset="0"/>
              </a:rPr>
              <a:t>Hepatitis is the most serious adverse effect,  it can be fatal.  </a:t>
            </a:r>
          </a:p>
          <a:p>
            <a:pPr algn="just"/>
            <a:r>
              <a:rPr lang="en-US" sz="3600" dirty="0">
                <a:latin typeface="Times New Roman" pitchFamily="18" charset="0"/>
                <a:cs typeface="Times New Roman" pitchFamily="18" charset="0"/>
              </a:rPr>
              <a:t>Peripheral neuropathy (manifesting as </a:t>
            </a:r>
            <a:r>
              <a:rPr lang="en-US" sz="3600" dirty="0" err="1">
                <a:latin typeface="Times New Roman" pitchFamily="18" charset="0"/>
                <a:cs typeface="Times New Roman" pitchFamily="18" charset="0"/>
              </a:rPr>
              <a:t>paresthesia</a:t>
            </a:r>
            <a:r>
              <a:rPr lang="en-US" sz="3600" dirty="0">
                <a:latin typeface="Times New Roman" pitchFamily="18" charset="0"/>
                <a:cs typeface="Times New Roman" pitchFamily="18" charset="0"/>
              </a:rPr>
              <a:t> of the hands and feet) appears to be due to a relative pyridoxine deficiency. </a:t>
            </a:r>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Central </a:t>
            </a:r>
            <a:r>
              <a:rPr lang="en-US" sz="3600" dirty="0">
                <a:latin typeface="Times New Roman" pitchFamily="18" charset="0"/>
                <a:cs typeface="Times New Roman" pitchFamily="18" charset="0"/>
              </a:rPr>
              <a:t>nervous system (CNS) adverse effects can occur, including convulsions in patients prone to seizures. </a:t>
            </a:r>
          </a:p>
          <a:p>
            <a:pPr marL="0" indent="0" algn="just">
              <a:buNone/>
            </a:pPr>
            <a:r>
              <a:rPr lang="en-US" sz="3600" dirty="0">
                <a:latin typeface="Times New Roman" pitchFamily="18" charset="0"/>
                <a:cs typeface="Times New Roman" pitchFamily="18" charset="0"/>
              </a:rPr>
              <a:t> </a:t>
            </a:r>
          </a:p>
          <a:p>
            <a:pPr algn="just"/>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080340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794</Words>
  <Application>Microsoft Office PowerPoint</Application>
  <PresentationFormat>Custom</PresentationFormat>
  <Paragraphs>76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Antimycobacterial Drugs </vt:lpstr>
      <vt:lpstr>PowerPoint Presentation</vt:lpstr>
      <vt:lpstr>PowerPoint Presentation</vt:lpstr>
      <vt:lpstr>PowerPoint Presentation</vt:lpstr>
      <vt:lpstr>So T.B treatment characterized by:</vt:lpstr>
      <vt:lpstr>PowerPoint Presentation</vt:lpstr>
      <vt:lpstr>A. Isoniazid (INH)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DR.Ahmed Saker 2o1O</cp:lastModifiedBy>
  <cp:revision>28</cp:revision>
  <dcterms:created xsi:type="dcterms:W3CDTF">2006-08-16T00:00:00Z</dcterms:created>
  <dcterms:modified xsi:type="dcterms:W3CDTF">2018-03-25T16:44:46Z</dcterms:modified>
</cp:coreProperties>
</file>